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38" r:id="rId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1E08"/>
    <a:srgbClr val="000000"/>
    <a:srgbClr val="555555"/>
    <a:srgbClr val="346C85"/>
    <a:srgbClr val="2C4788"/>
    <a:srgbClr val="386D3C"/>
    <a:srgbClr val="4D348D"/>
    <a:srgbClr val="7A7500"/>
    <a:srgbClr val="A15800"/>
    <a:srgbClr val="982F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74068" autoAdjust="0"/>
  </p:normalViewPr>
  <p:slideViewPr>
    <p:cSldViewPr>
      <p:cViewPr varScale="1">
        <p:scale>
          <a:sx n="72" d="100"/>
          <a:sy n="72" d="100"/>
        </p:scale>
        <p:origin x="66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37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592DCDAC-752C-4D74-A6D6-AF1475C029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41541B1-1E8B-4301-9397-36733EDA47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18A0E-D16B-4191-B982-4611FC1A370B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0DA7A0-A4BC-485D-B965-B2B53E503B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D4C3C56-A26A-4BE3-8217-1C9A2D1F72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8F9BD-4A44-497F-8B3A-78C477766F7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239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ABAC4E-5AC3-4194-B15E-3F495A1AB15E}" type="datetimeFigureOut">
              <a:rPr lang="fr-FR" noProof="0" smtClean="0"/>
              <a:t>08/04/2020</a:t>
            </a:fld>
            <a:endParaRPr lang="fr-FR" noProof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FC5BE-6231-485E-9676-9123952416C8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29147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2FC5BE-6231-485E-9676-9123952416C8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140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BE27CB52-5FCD-F146-AE98-5D36C008A7D9}"/>
              </a:ext>
            </a:extLst>
          </p:cNvPr>
          <p:cNvGrpSpPr/>
          <p:nvPr userDrawn="1"/>
        </p:nvGrpSpPr>
        <p:grpSpPr>
          <a:xfrm>
            <a:off x="914401" y="381000"/>
            <a:ext cx="10286999" cy="5898494"/>
            <a:chOff x="914401" y="381000"/>
            <a:chExt cx="10286999" cy="5898494"/>
          </a:xfrm>
        </p:grpSpPr>
        <p:sp>
          <p:nvSpPr>
            <p:cNvPr id="6" name="Forme libre 5">
              <a:extLst>
                <a:ext uri="{FF2B5EF4-FFF2-40B4-BE49-F238E27FC236}">
                  <a16:creationId xmlns:a16="http://schemas.microsoft.com/office/drawing/2014/main" id="{B2F99DF6-A203-9D44-9A6A-0AC1A58A2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81000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A5C25D-8B04-E449-8398-ED746F8F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381000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04B6911B-F297-B44C-8316-87E47393E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381000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9" name="Forme libre 5">
              <a:extLst>
                <a:ext uri="{FF2B5EF4-FFF2-40B4-BE49-F238E27FC236}">
                  <a16:creationId xmlns:a16="http://schemas.microsoft.com/office/drawing/2014/main" id="{0D5C4F43-367C-5343-8A38-57B3BAAE4B9D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1700886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31A44D34-7D43-3041-BE40-47BC4436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2009108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48C36294-54E6-784C-BF93-7B9ABCAECD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2009108"/>
              <a:ext cx="2971800" cy="10137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2" name="Rectangle 6">
              <a:extLst>
                <a:ext uri="{FF2B5EF4-FFF2-40B4-BE49-F238E27FC236}">
                  <a16:creationId xmlns:a16="http://schemas.microsoft.com/office/drawing/2014/main" id="{B120C752-BA15-9643-A94E-FB98A0B10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2009108"/>
              <a:ext cx="2286000" cy="1013737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3" name="Forme libre 5">
              <a:extLst>
                <a:ext uri="{FF2B5EF4-FFF2-40B4-BE49-F238E27FC236}">
                  <a16:creationId xmlns:a16="http://schemas.microsoft.com/office/drawing/2014/main" id="{7A850F63-58A8-914F-B36B-53BD94BEEFE7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14401" y="3328995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4" name="Forme libre 5">
              <a:extLst>
                <a:ext uri="{FF2B5EF4-FFF2-40B4-BE49-F238E27FC236}">
                  <a16:creationId xmlns:a16="http://schemas.microsoft.com/office/drawing/2014/main" id="{661785BE-3E4A-B842-9021-2744E3BE0706}"/>
                </a:ext>
              </a:extLst>
            </p:cNvPr>
            <p:cNvSpPr>
              <a:spLocks/>
            </p:cNvSpPr>
            <p:nvPr/>
          </p:nvSpPr>
          <p:spPr bwMode="auto">
            <a:xfrm rot="10800000" flipV="1">
              <a:off x="914401" y="2009108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728206F1-0590-3045-9EE1-3BBF4A1F3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2000" y="3637217"/>
              <a:ext cx="2971800" cy="101373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B2C863B8-6C48-CE4E-86C5-9D65612EB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6000" y="3637217"/>
              <a:ext cx="2286000" cy="101373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AAFC0E6B-47C3-8948-96A4-7A2BA65E6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637217"/>
              <a:ext cx="2286000" cy="10137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8" name="Forme libre 6">
              <a:extLst>
                <a:ext uri="{FF2B5EF4-FFF2-40B4-BE49-F238E27FC236}">
                  <a16:creationId xmlns:a16="http://schemas.microsoft.com/office/drawing/2014/main" id="{DE3570BC-E748-824B-91B8-9E214DAC5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381000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19" name="Forme libre 5">
              <a:extLst>
                <a:ext uri="{FF2B5EF4-FFF2-40B4-BE49-F238E27FC236}">
                  <a16:creationId xmlns:a16="http://schemas.microsoft.com/office/drawing/2014/main" id="{513C581F-E365-4E44-8355-5CCFF1B3AAB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9656" y="3637423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0" name="Forme libre 5">
              <a:extLst>
                <a:ext uri="{FF2B5EF4-FFF2-40B4-BE49-F238E27FC236}">
                  <a16:creationId xmlns:a16="http://schemas.microsoft.com/office/drawing/2014/main" id="{B349D190-8F35-B646-88D3-9861D9316607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9779656" y="4957309"/>
              <a:ext cx="1421744" cy="1322185"/>
            </a:xfrm>
            <a:custGeom>
              <a:avLst/>
              <a:gdLst/>
              <a:ahLst/>
              <a:cxnLst>
                <a:cxn ang="0">
                  <a:pos x="15" y="6537"/>
                </a:cxn>
                <a:cxn ang="0">
                  <a:pos x="210" y="6543"/>
                </a:cxn>
                <a:cxn ang="0">
                  <a:pos x="464" y="6570"/>
                </a:cxn>
                <a:cxn ang="0">
                  <a:pos x="712" y="6615"/>
                </a:cxn>
                <a:cxn ang="0">
                  <a:pos x="952" y="6679"/>
                </a:cxn>
                <a:cxn ang="0">
                  <a:pos x="1180" y="6762"/>
                </a:cxn>
                <a:cxn ang="0">
                  <a:pos x="1400" y="6860"/>
                </a:cxn>
                <a:cxn ang="0">
                  <a:pos x="1605" y="6973"/>
                </a:cxn>
                <a:cxn ang="0">
                  <a:pos x="1797" y="7100"/>
                </a:cxn>
                <a:cxn ang="0">
                  <a:pos x="1972" y="7240"/>
                </a:cxn>
                <a:cxn ang="0">
                  <a:pos x="2131" y="7392"/>
                </a:cxn>
                <a:cxn ang="0">
                  <a:pos x="2270" y="7553"/>
                </a:cxn>
                <a:cxn ang="0">
                  <a:pos x="2388" y="7725"/>
                </a:cxn>
                <a:cxn ang="0">
                  <a:pos x="2485" y="7903"/>
                </a:cxn>
                <a:cxn ang="0">
                  <a:pos x="2558" y="8089"/>
                </a:cxn>
                <a:cxn ang="0">
                  <a:pos x="2607" y="8280"/>
                </a:cxn>
                <a:cxn ang="0">
                  <a:pos x="2629" y="8477"/>
                </a:cxn>
                <a:cxn ang="0">
                  <a:pos x="9167" y="8416"/>
                </a:cxn>
                <a:cxn ang="0">
                  <a:pos x="9149" y="7979"/>
                </a:cxn>
                <a:cxn ang="0">
                  <a:pos x="9106" y="7548"/>
                </a:cxn>
                <a:cxn ang="0">
                  <a:pos x="9042" y="7124"/>
                </a:cxn>
                <a:cxn ang="0">
                  <a:pos x="8957" y="6706"/>
                </a:cxn>
                <a:cxn ang="0">
                  <a:pos x="8848" y="6296"/>
                </a:cxn>
                <a:cxn ang="0">
                  <a:pos x="8720" y="5894"/>
                </a:cxn>
                <a:cxn ang="0">
                  <a:pos x="8570" y="5500"/>
                </a:cxn>
                <a:cxn ang="0">
                  <a:pos x="8401" y="5115"/>
                </a:cxn>
                <a:cxn ang="0">
                  <a:pos x="8212" y="4740"/>
                </a:cxn>
                <a:cxn ang="0">
                  <a:pos x="8005" y="4374"/>
                </a:cxn>
                <a:cxn ang="0">
                  <a:pos x="7780" y="4020"/>
                </a:cxn>
                <a:cxn ang="0">
                  <a:pos x="7538" y="3677"/>
                </a:cxn>
                <a:cxn ang="0">
                  <a:pos x="7278" y="3347"/>
                </a:cxn>
                <a:cxn ang="0">
                  <a:pos x="7001" y="3026"/>
                </a:cxn>
                <a:cxn ang="0">
                  <a:pos x="6710" y="2721"/>
                </a:cxn>
                <a:cxn ang="0">
                  <a:pos x="6403" y="2427"/>
                </a:cxn>
                <a:cxn ang="0">
                  <a:pos x="6082" y="2150"/>
                </a:cxn>
                <a:cxn ang="0">
                  <a:pos x="5746" y="1884"/>
                </a:cxn>
                <a:cxn ang="0">
                  <a:pos x="5397" y="1635"/>
                </a:cxn>
                <a:cxn ang="0">
                  <a:pos x="5035" y="1401"/>
                </a:cxn>
                <a:cxn ang="0">
                  <a:pos x="4661" y="1183"/>
                </a:cxn>
                <a:cxn ang="0">
                  <a:pos x="4274" y="982"/>
                </a:cxn>
                <a:cxn ang="0">
                  <a:pos x="3878" y="798"/>
                </a:cxn>
                <a:cxn ang="0">
                  <a:pos x="3470" y="631"/>
                </a:cxn>
                <a:cxn ang="0">
                  <a:pos x="3052" y="482"/>
                </a:cxn>
                <a:cxn ang="0">
                  <a:pos x="2626" y="353"/>
                </a:cxn>
                <a:cxn ang="0">
                  <a:pos x="2189" y="244"/>
                </a:cxn>
                <a:cxn ang="0">
                  <a:pos x="1745" y="153"/>
                </a:cxn>
                <a:cxn ang="0">
                  <a:pos x="1294" y="82"/>
                </a:cxn>
                <a:cxn ang="0">
                  <a:pos x="834" y="34"/>
                </a:cxn>
                <a:cxn ang="0">
                  <a:pos x="369" y="6"/>
                </a:cxn>
                <a:cxn ang="0">
                  <a:pos x="15" y="0"/>
                </a:cxn>
              </a:cxnLst>
              <a:rect l="0" t="0" r="r" b="b"/>
              <a:pathLst>
                <a:path w="9167" h="8526">
                  <a:moveTo>
                    <a:pt x="15" y="0"/>
                  </a:moveTo>
                  <a:lnTo>
                    <a:pt x="0" y="0"/>
                  </a:lnTo>
                  <a:lnTo>
                    <a:pt x="0" y="6537"/>
                  </a:lnTo>
                  <a:lnTo>
                    <a:pt x="15" y="6537"/>
                  </a:lnTo>
                  <a:lnTo>
                    <a:pt x="15" y="6537"/>
                  </a:lnTo>
                  <a:lnTo>
                    <a:pt x="81" y="6538"/>
                  </a:lnTo>
                  <a:lnTo>
                    <a:pt x="146" y="6540"/>
                  </a:lnTo>
                  <a:lnTo>
                    <a:pt x="210" y="6543"/>
                  </a:lnTo>
                  <a:lnTo>
                    <a:pt x="274" y="6548"/>
                  </a:lnTo>
                  <a:lnTo>
                    <a:pt x="338" y="6554"/>
                  </a:lnTo>
                  <a:lnTo>
                    <a:pt x="401" y="6561"/>
                  </a:lnTo>
                  <a:lnTo>
                    <a:pt x="464" y="6570"/>
                  </a:lnTo>
                  <a:lnTo>
                    <a:pt x="526" y="6579"/>
                  </a:lnTo>
                  <a:lnTo>
                    <a:pt x="589" y="6590"/>
                  </a:lnTo>
                  <a:lnTo>
                    <a:pt x="651" y="6602"/>
                  </a:lnTo>
                  <a:lnTo>
                    <a:pt x="712" y="6615"/>
                  </a:lnTo>
                  <a:lnTo>
                    <a:pt x="772" y="6629"/>
                  </a:lnTo>
                  <a:lnTo>
                    <a:pt x="833" y="6645"/>
                  </a:lnTo>
                  <a:lnTo>
                    <a:pt x="892" y="6662"/>
                  </a:lnTo>
                  <a:lnTo>
                    <a:pt x="952" y="6679"/>
                  </a:lnTo>
                  <a:lnTo>
                    <a:pt x="1010" y="6699"/>
                  </a:lnTo>
                  <a:lnTo>
                    <a:pt x="1067" y="6718"/>
                  </a:lnTo>
                  <a:lnTo>
                    <a:pt x="1124" y="6740"/>
                  </a:lnTo>
                  <a:lnTo>
                    <a:pt x="1180" y="6762"/>
                  </a:lnTo>
                  <a:lnTo>
                    <a:pt x="1236" y="6785"/>
                  </a:lnTo>
                  <a:lnTo>
                    <a:pt x="1291" y="6809"/>
                  </a:lnTo>
                  <a:lnTo>
                    <a:pt x="1346" y="6834"/>
                  </a:lnTo>
                  <a:lnTo>
                    <a:pt x="1400" y="6860"/>
                  </a:lnTo>
                  <a:lnTo>
                    <a:pt x="1453" y="6886"/>
                  </a:lnTo>
                  <a:lnTo>
                    <a:pt x="1504" y="6915"/>
                  </a:lnTo>
                  <a:lnTo>
                    <a:pt x="1555" y="6944"/>
                  </a:lnTo>
                  <a:lnTo>
                    <a:pt x="1605" y="6973"/>
                  </a:lnTo>
                  <a:lnTo>
                    <a:pt x="1655" y="7003"/>
                  </a:lnTo>
                  <a:lnTo>
                    <a:pt x="1703" y="7035"/>
                  </a:lnTo>
                  <a:lnTo>
                    <a:pt x="1750" y="7067"/>
                  </a:lnTo>
                  <a:lnTo>
                    <a:pt x="1797" y="7100"/>
                  </a:lnTo>
                  <a:lnTo>
                    <a:pt x="1842" y="7133"/>
                  </a:lnTo>
                  <a:lnTo>
                    <a:pt x="1886" y="7169"/>
                  </a:lnTo>
                  <a:lnTo>
                    <a:pt x="1929" y="7204"/>
                  </a:lnTo>
                  <a:lnTo>
                    <a:pt x="1972" y="7240"/>
                  </a:lnTo>
                  <a:lnTo>
                    <a:pt x="2013" y="7276"/>
                  </a:lnTo>
                  <a:lnTo>
                    <a:pt x="2054" y="7314"/>
                  </a:lnTo>
                  <a:lnTo>
                    <a:pt x="2093" y="7353"/>
                  </a:lnTo>
                  <a:lnTo>
                    <a:pt x="2131" y="7392"/>
                  </a:lnTo>
                  <a:lnTo>
                    <a:pt x="2167" y="7431"/>
                  </a:lnTo>
                  <a:lnTo>
                    <a:pt x="2203" y="7471"/>
                  </a:lnTo>
                  <a:lnTo>
                    <a:pt x="2237" y="7512"/>
                  </a:lnTo>
                  <a:lnTo>
                    <a:pt x="2270" y="7553"/>
                  </a:lnTo>
                  <a:lnTo>
                    <a:pt x="2301" y="7595"/>
                  </a:lnTo>
                  <a:lnTo>
                    <a:pt x="2332" y="7638"/>
                  </a:lnTo>
                  <a:lnTo>
                    <a:pt x="2360" y="7680"/>
                  </a:lnTo>
                  <a:lnTo>
                    <a:pt x="2388" y="7725"/>
                  </a:lnTo>
                  <a:lnTo>
                    <a:pt x="2415" y="7768"/>
                  </a:lnTo>
                  <a:lnTo>
                    <a:pt x="2439" y="7813"/>
                  </a:lnTo>
                  <a:lnTo>
                    <a:pt x="2463" y="7857"/>
                  </a:lnTo>
                  <a:lnTo>
                    <a:pt x="2485" y="7903"/>
                  </a:lnTo>
                  <a:lnTo>
                    <a:pt x="2506" y="7949"/>
                  </a:lnTo>
                  <a:lnTo>
                    <a:pt x="2525" y="7995"/>
                  </a:lnTo>
                  <a:lnTo>
                    <a:pt x="2542" y="8042"/>
                  </a:lnTo>
                  <a:lnTo>
                    <a:pt x="2558" y="8089"/>
                  </a:lnTo>
                  <a:lnTo>
                    <a:pt x="2573" y="8136"/>
                  </a:lnTo>
                  <a:lnTo>
                    <a:pt x="2586" y="8184"/>
                  </a:lnTo>
                  <a:lnTo>
                    <a:pt x="2597" y="8232"/>
                  </a:lnTo>
                  <a:lnTo>
                    <a:pt x="2607" y="8280"/>
                  </a:lnTo>
                  <a:lnTo>
                    <a:pt x="2615" y="8329"/>
                  </a:lnTo>
                  <a:lnTo>
                    <a:pt x="2621" y="8379"/>
                  </a:lnTo>
                  <a:lnTo>
                    <a:pt x="2626" y="8428"/>
                  </a:lnTo>
                  <a:lnTo>
                    <a:pt x="2629" y="8477"/>
                  </a:lnTo>
                  <a:lnTo>
                    <a:pt x="2630" y="8526"/>
                  </a:lnTo>
                  <a:lnTo>
                    <a:pt x="9167" y="8526"/>
                  </a:lnTo>
                  <a:lnTo>
                    <a:pt x="9167" y="8526"/>
                  </a:lnTo>
                  <a:lnTo>
                    <a:pt x="9167" y="8416"/>
                  </a:lnTo>
                  <a:lnTo>
                    <a:pt x="9165" y="8306"/>
                  </a:lnTo>
                  <a:lnTo>
                    <a:pt x="9160" y="8197"/>
                  </a:lnTo>
                  <a:lnTo>
                    <a:pt x="9156" y="8088"/>
                  </a:lnTo>
                  <a:lnTo>
                    <a:pt x="9149" y="7979"/>
                  </a:lnTo>
                  <a:lnTo>
                    <a:pt x="9141" y="7871"/>
                  </a:lnTo>
                  <a:lnTo>
                    <a:pt x="9130" y="7763"/>
                  </a:lnTo>
                  <a:lnTo>
                    <a:pt x="9119" y="7656"/>
                  </a:lnTo>
                  <a:lnTo>
                    <a:pt x="9106" y="7548"/>
                  </a:lnTo>
                  <a:lnTo>
                    <a:pt x="9093" y="7442"/>
                  </a:lnTo>
                  <a:lnTo>
                    <a:pt x="9078" y="7336"/>
                  </a:lnTo>
                  <a:lnTo>
                    <a:pt x="9061" y="7229"/>
                  </a:lnTo>
                  <a:lnTo>
                    <a:pt x="9042" y="7124"/>
                  </a:lnTo>
                  <a:lnTo>
                    <a:pt x="9023" y="7019"/>
                  </a:lnTo>
                  <a:lnTo>
                    <a:pt x="9002" y="6914"/>
                  </a:lnTo>
                  <a:lnTo>
                    <a:pt x="8979" y="6810"/>
                  </a:lnTo>
                  <a:lnTo>
                    <a:pt x="8957" y="6706"/>
                  </a:lnTo>
                  <a:lnTo>
                    <a:pt x="8931" y="6603"/>
                  </a:lnTo>
                  <a:lnTo>
                    <a:pt x="8905" y="6500"/>
                  </a:lnTo>
                  <a:lnTo>
                    <a:pt x="8878" y="6398"/>
                  </a:lnTo>
                  <a:lnTo>
                    <a:pt x="8848" y="6296"/>
                  </a:lnTo>
                  <a:lnTo>
                    <a:pt x="8818" y="6195"/>
                  </a:lnTo>
                  <a:lnTo>
                    <a:pt x="8786" y="6094"/>
                  </a:lnTo>
                  <a:lnTo>
                    <a:pt x="8753" y="5993"/>
                  </a:lnTo>
                  <a:lnTo>
                    <a:pt x="8720" y="5894"/>
                  </a:lnTo>
                  <a:lnTo>
                    <a:pt x="8684" y="5795"/>
                  </a:lnTo>
                  <a:lnTo>
                    <a:pt x="8647" y="5695"/>
                  </a:lnTo>
                  <a:lnTo>
                    <a:pt x="8609" y="5598"/>
                  </a:lnTo>
                  <a:lnTo>
                    <a:pt x="8570" y="5500"/>
                  </a:lnTo>
                  <a:lnTo>
                    <a:pt x="8530" y="5402"/>
                  </a:lnTo>
                  <a:lnTo>
                    <a:pt x="8488" y="5306"/>
                  </a:lnTo>
                  <a:lnTo>
                    <a:pt x="8446" y="5210"/>
                  </a:lnTo>
                  <a:lnTo>
                    <a:pt x="8401" y="5115"/>
                  </a:lnTo>
                  <a:lnTo>
                    <a:pt x="8355" y="5020"/>
                  </a:lnTo>
                  <a:lnTo>
                    <a:pt x="8309" y="4927"/>
                  </a:lnTo>
                  <a:lnTo>
                    <a:pt x="8261" y="4833"/>
                  </a:lnTo>
                  <a:lnTo>
                    <a:pt x="8212" y="4740"/>
                  </a:lnTo>
                  <a:lnTo>
                    <a:pt x="8162" y="4648"/>
                  </a:lnTo>
                  <a:lnTo>
                    <a:pt x="8112" y="4556"/>
                  </a:lnTo>
                  <a:lnTo>
                    <a:pt x="8059" y="4465"/>
                  </a:lnTo>
                  <a:lnTo>
                    <a:pt x="8005" y="4374"/>
                  </a:lnTo>
                  <a:lnTo>
                    <a:pt x="7950" y="4285"/>
                  </a:lnTo>
                  <a:lnTo>
                    <a:pt x="7896" y="4196"/>
                  </a:lnTo>
                  <a:lnTo>
                    <a:pt x="7838" y="4108"/>
                  </a:lnTo>
                  <a:lnTo>
                    <a:pt x="7780" y="4020"/>
                  </a:lnTo>
                  <a:lnTo>
                    <a:pt x="7721" y="3934"/>
                  </a:lnTo>
                  <a:lnTo>
                    <a:pt x="7661" y="3847"/>
                  </a:lnTo>
                  <a:lnTo>
                    <a:pt x="7599" y="3762"/>
                  </a:lnTo>
                  <a:lnTo>
                    <a:pt x="7538" y="3677"/>
                  </a:lnTo>
                  <a:lnTo>
                    <a:pt x="7474" y="3594"/>
                  </a:lnTo>
                  <a:lnTo>
                    <a:pt x="7410" y="3510"/>
                  </a:lnTo>
                  <a:lnTo>
                    <a:pt x="7344" y="3428"/>
                  </a:lnTo>
                  <a:lnTo>
                    <a:pt x="7278" y="3347"/>
                  </a:lnTo>
                  <a:lnTo>
                    <a:pt x="7211" y="3265"/>
                  </a:lnTo>
                  <a:lnTo>
                    <a:pt x="7142" y="3185"/>
                  </a:lnTo>
                  <a:lnTo>
                    <a:pt x="7072" y="3105"/>
                  </a:lnTo>
                  <a:lnTo>
                    <a:pt x="7001" y="3026"/>
                  </a:lnTo>
                  <a:lnTo>
                    <a:pt x="6931" y="2949"/>
                  </a:lnTo>
                  <a:lnTo>
                    <a:pt x="6859" y="2872"/>
                  </a:lnTo>
                  <a:lnTo>
                    <a:pt x="6784" y="2797"/>
                  </a:lnTo>
                  <a:lnTo>
                    <a:pt x="6710" y="2721"/>
                  </a:lnTo>
                  <a:lnTo>
                    <a:pt x="6634" y="2646"/>
                  </a:lnTo>
                  <a:lnTo>
                    <a:pt x="6559" y="2573"/>
                  </a:lnTo>
                  <a:lnTo>
                    <a:pt x="6481" y="2499"/>
                  </a:lnTo>
                  <a:lnTo>
                    <a:pt x="6403" y="2427"/>
                  </a:lnTo>
                  <a:lnTo>
                    <a:pt x="6325" y="2356"/>
                  </a:lnTo>
                  <a:lnTo>
                    <a:pt x="6245" y="2287"/>
                  </a:lnTo>
                  <a:lnTo>
                    <a:pt x="6163" y="2217"/>
                  </a:lnTo>
                  <a:lnTo>
                    <a:pt x="6082" y="2150"/>
                  </a:lnTo>
                  <a:lnTo>
                    <a:pt x="5999" y="2081"/>
                  </a:lnTo>
                  <a:lnTo>
                    <a:pt x="5915" y="2015"/>
                  </a:lnTo>
                  <a:lnTo>
                    <a:pt x="5832" y="1949"/>
                  </a:lnTo>
                  <a:lnTo>
                    <a:pt x="5746" y="1884"/>
                  </a:lnTo>
                  <a:lnTo>
                    <a:pt x="5660" y="1820"/>
                  </a:lnTo>
                  <a:lnTo>
                    <a:pt x="5573" y="1757"/>
                  </a:lnTo>
                  <a:lnTo>
                    <a:pt x="5485" y="1696"/>
                  </a:lnTo>
                  <a:lnTo>
                    <a:pt x="5397" y="1635"/>
                  </a:lnTo>
                  <a:lnTo>
                    <a:pt x="5308" y="1574"/>
                  </a:lnTo>
                  <a:lnTo>
                    <a:pt x="5218" y="1516"/>
                  </a:lnTo>
                  <a:lnTo>
                    <a:pt x="5126" y="1458"/>
                  </a:lnTo>
                  <a:lnTo>
                    <a:pt x="5035" y="1401"/>
                  </a:lnTo>
                  <a:lnTo>
                    <a:pt x="4942" y="1345"/>
                  </a:lnTo>
                  <a:lnTo>
                    <a:pt x="4850" y="1290"/>
                  </a:lnTo>
                  <a:lnTo>
                    <a:pt x="4756" y="1236"/>
                  </a:lnTo>
                  <a:lnTo>
                    <a:pt x="4661" y="1183"/>
                  </a:lnTo>
                  <a:lnTo>
                    <a:pt x="4565" y="1131"/>
                  </a:lnTo>
                  <a:lnTo>
                    <a:pt x="4469" y="1080"/>
                  </a:lnTo>
                  <a:lnTo>
                    <a:pt x="4373" y="1030"/>
                  </a:lnTo>
                  <a:lnTo>
                    <a:pt x="4274" y="982"/>
                  </a:lnTo>
                  <a:lnTo>
                    <a:pt x="4176" y="934"/>
                  </a:lnTo>
                  <a:lnTo>
                    <a:pt x="4078" y="887"/>
                  </a:lnTo>
                  <a:lnTo>
                    <a:pt x="3978" y="842"/>
                  </a:lnTo>
                  <a:lnTo>
                    <a:pt x="3878" y="798"/>
                  </a:lnTo>
                  <a:lnTo>
                    <a:pt x="3777" y="755"/>
                  </a:lnTo>
                  <a:lnTo>
                    <a:pt x="3675" y="712"/>
                  </a:lnTo>
                  <a:lnTo>
                    <a:pt x="3572" y="671"/>
                  </a:lnTo>
                  <a:lnTo>
                    <a:pt x="3470" y="631"/>
                  </a:lnTo>
                  <a:lnTo>
                    <a:pt x="3367" y="592"/>
                  </a:lnTo>
                  <a:lnTo>
                    <a:pt x="3263" y="555"/>
                  </a:lnTo>
                  <a:lnTo>
                    <a:pt x="3157" y="518"/>
                  </a:lnTo>
                  <a:lnTo>
                    <a:pt x="3052" y="482"/>
                  </a:lnTo>
                  <a:lnTo>
                    <a:pt x="2946" y="448"/>
                  </a:lnTo>
                  <a:lnTo>
                    <a:pt x="2839" y="416"/>
                  </a:lnTo>
                  <a:lnTo>
                    <a:pt x="2733" y="384"/>
                  </a:lnTo>
                  <a:lnTo>
                    <a:pt x="2626" y="353"/>
                  </a:lnTo>
                  <a:lnTo>
                    <a:pt x="2517" y="324"/>
                  </a:lnTo>
                  <a:lnTo>
                    <a:pt x="2408" y="296"/>
                  </a:lnTo>
                  <a:lnTo>
                    <a:pt x="2299" y="269"/>
                  </a:lnTo>
                  <a:lnTo>
                    <a:pt x="2189" y="244"/>
                  </a:lnTo>
                  <a:lnTo>
                    <a:pt x="2079" y="218"/>
                  </a:lnTo>
                  <a:lnTo>
                    <a:pt x="1968" y="196"/>
                  </a:lnTo>
                  <a:lnTo>
                    <a:pt x="1857" y="174"/>
                  </a:lnTo>
                  <a:lnTo>
                    <a:pt x="1745" y="153"/>
                  </a:lnTo>
                  <a:lnTo>
                    <a:pt x="1633" y="134"/>
                  </a:lnTo>
                  <a:lnTo>
                    <a:pt x="1520" y="115"/>
                  </a:lnTo>
                  <a:lnTo>
                    <a:pt x="1407" y="98"/>
                  </a:lnTo>
                  <a:lnTo>
                    <a:pt x="1294" y="82"/>
                  </a:lnTo>
                  <a:lnTo>
                    <a:pt x="1179" y="69"/>
                  </a:lnTo>
                  <a:lnTo>
                    <a:pt x="1065" y="56"/>
                  </a:lnTo>
                  <a:lnTo>
                    <a:pt x="949" y="45"/>
                  </a:lnTo>
                  <a:lnTo>
                    <a:pt x="834" y="34"/>
                  </a:lnTo>
                  <a:lnTo>
                    <a:pt x="719" y="25"/>
                  </a:lnTo>
                  <a:lnTo>
                    <a:pt x="602" y="17"/>
                  </a:lnTo>
                  <a:lnTo>
                    <a:pt x="485" y="11"/>
                  </a:lnTo>
                  <a:lnTo>
                    <a:pt x="369" y="6"/>
                  </a:lnTo>
                  <a:lnTo>
                    <a:pt x="251" y="2"/>
                  </a:lnTo>
                  <a:lnTo>
                    <a:pt x="133" y="1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chemeClr val="accent2"/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1" name="Rectangle 6">
              <a:extLst>
                <a:ext uri="{FF2B5EF4-FFF2-40B4-BE49-F238E27FC236}">
                  <a16:creationId xmlns:a16="http://schemas.microsoft.com/office/drawing/2014/main" id="{3725277D-9044-3C48-BDCE-4986AA12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157" y="5265531"/>
              <a:ext cx="3200400" cy="101373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4ABF5809-C05D-9E41-8FD3-CBFCBD7D4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1400" y="5265531"/>
              <a:ext cx="3200400" cy="101373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  <p:sp>
          <p:nvSpPr>
            <p:cNvPr id="23" name="Forme libre 6">
              <a:extLst>
                <a:ext uri="{FF2B5EF4-FFF2-40B4-BE49-F238E27FC236}">
                  <a16:creationId xmlns:a16="http://schemas.microsoft.com/office/drawing/2014/main" id="{BF93E815-6D33-CC40-8B9F-4C1C0C4EF0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345" y="5265325"/>
              <a:ext cx="2585088" cy="1014062"/>
            </a:xfrm>
            <a:custGeom>
              <a:avLst/>
              <a:gdLst/>
              <a:ahLst/>
              <a:cxnLst>
                <a:cxn ang="0">
                  <a:pos x="1872" y="0"/>
                </a:cxn>
                <a:cxn ang="0">
                  <a:pos x="1729" y="5"/>
                </a:cxn>
                <a:cxn ang="0">
                  <a:pos x="1588" y="21"/>
                </a:cxn>
                <a:cxn ang="0">
                  <a:pos x="1451" y="49"/>
                </a:cxn>
                <a:cxn ang="0">
                  <a:pos x="1318" y="85"/>
                </a:cxn>
                <a:cxn ang="0">
                  <a:pos x="1187" y="131"/>
                </a:cxn>
                <a:cxn ang="0">
                  <a:pos x="1062" y="186"/>
                </a:cxn>
                <a:cxn ang="0">
                  <a:pos x="942" y="249"/>
                </a:cxn>
                <a:cxn ang="0">
                  <a:pos x="827" y="322"/>
                </a:cxn>
                <a:cxn ang="0">
                  <a:pos x="717" y="401"/>
                </a:cxn>
                <a:cxn ang="0">
                  <a:pos x="615" y="489"/>
                </a:cxn>
                <a:cxn ang="0">
                  <a:pos x="518" y="583"/>
                </a:cxn>
                <a:cxn ang="0">
                  <a:pos x="428" y="684"/>
                </a:cxn>
                <a:cxn ang="0">
                  <a:pos x="346" y="791"/>
                </a:cxn>
                <a:cxn ang="0">
                  <a:pos x="272" y="905"/>
                </a:cxn>
                <a:cxn ang="0">
                  <a:pos x="206" y="1023"/>
                </a:cxn>
                <a:cxn ang="0">
                  <a:pos x="147" y="1147"/>
                </a:cxn>
                <a:cxn ang="0">
                  <a:pos x="98" y="1275"/>
                </a:cxn>
                <a:cxn ang="0">
                  <a:pos x="59" y="1407"/>
                </a:cxn>
                <a:cxn ang="0">
                  <a:pos x="29" y="1544"/>
                </a:cxn>
                <a:cxn ang="0">
                  <a:pos x="9" y="1684"/>
                </a:cxn>
                <a:cxn ang="0">
                  <a:pos x="0" y="1826"/>
                </a:cxn>
                <a:cxn ang="0">
                  <a:pos x="0" y="1923"/>
                </a:cxn>
                <a:cxn ang="0">
                  <a:pos x="9" y="2065"/>
                </a:cxn>
                <a:cxn ang="0">
                  <a:pos x="29" y="2204"/>
                </a:cxn>
                <a:cxn ang="0">
                  <a:pos x="59" y="2341"/>
                </a:cxn>
                <a:cxn ang="0">
                  <a:pos x="98" y="2473"/>
                </a:cxn>
                <a:cxn ang="0">
                  <a:pos x="147" y="2602"/>
                </a:cxn>
                <a:cxn ang="0">
                  <a:pos x="206" y="2725"/>
                </a:cxn>
                <a:cxn ang="0">
                  <a:pos x="272" y="2843"/>
                </a:cxn>
                <a:cxn ang="0">
                  <a:pos x="346" y="2957"/>
                </a:cxn>
                <a:cxn ang="0">
                  <a:pos x="428" y="3064"/>
                </a:cxn>
                <a:cxn ang="0">
                  <a:pos x="518" y="3165"/>
                </a:cxn>
                <a:cxn ang="0">
                  <a:pos x="615" y="3260"/>
                </a:cxn>
                <a:cxn ang="0">
                  <a:pos x="717" y="3347"/>
                </a:cxn>
                <a:cxn ang="0">
                  <a:pos x="827" y="3427"/>
                </a:cxn>
                <a:cxn ang="0">
                  <a:pos x="942" y="3499"/>
                </a:cxn>
                <a:cxn ang="0">
                  <a:pos x="1062" y="3562"/>
                </a:cxn>
                <a:cxn ang="0">
                  <a:pos x="1187" y="3617"/>
                </a:cxn>
                <a:cxn ang="0">
                  <a:pos x="1318" y="3663"/>
                </a:cxn>
                <a:cxn ang="0">
                  <a:pos x="1451" y="3699"/>
                </a:cxn>
                <a:cxn ang="0">
                  <a:pos x="1588" y="3726"/>
                </a:cxn>
                <a:cxn ang="0">
                  <a:pos x="1729" y="3742"/>
                </a:cxn>
                <a:cxn ang="0">
                  <a:pos x="1872" y="3748"/>
                </a:cxn>
              </a:cxnLst>
              <a:rect l="0" t="0" r="r" b="b"/>
              <a:pathLst>
                <a:path w="9552" h="3748">
                  <a:moveTo>
                    <a:pt x="9552" y="0"/>
                  </a:moveTo>
                  <a:lnTo>
                    <a:pt x="1872" y="0"/>
                  </a:lnTo>
                  <a:lnTo>
                    <a:pt x="1872" y="0"/>
                  </a:lnTo>
                  <a:lnTo>
                    <a:pt x="1825" y="2"/>
                  </a:lnTo>
                  <a:lnTo>
                    <a:pt x="1776" y="3"/>
                  </a:lnTo>
                  <a:lnTo>
                    <a:pt x="1729" y="5"/>
                  </a:lnTo>
                  <a:lnTo>
                    <a:pt x="1681" y="10"/>
                  </a:lnTo>
                  <a:lnTo>
                    <a:pt x="1635" y="15"/>
                  </a:lnTo>
                  <a:lnTo>
                    <a:pt x="1588" y="21"/>
                  </a:lnTo>
                  <a:lnTo>
                    <a:pt x="1542" y="30"/>
                  </a:lnTo>
                  <a:lnTo>
                    <a:pt x="1496" y="39"/>
                  </a:lnTo>
                  <a:lnTo>
                    <a:pt x="1451" y="49"/>
                  </a:lnTo>
                  <a:lnTo>
                    <a:pt x="1406" y="60"/>
                  </a:lnTo>
                  <a:lnTo>
                    <a:pt x="1361" y="71"/>
                  </a:lnTo>
                  <a:lnTo>
                    <a:pt x="1318" y="85"/>
                  </a:lnTo>
                  <a:lnTo>
                    <a:pt x="1273" y="99"/>
                  </a:lnTo>
                  <a:lnTo>
                    <a:pt x="1231" y="115"/>
                  </a:lnTo>
                  <a:lnTo>
                    <a:pt x="1187" y="131"/>
                  </a:lnTo>
                  <a:lnTo>
                    <a:pt x="1146" y="149"/>
                  </a:lnTo>
                  <a:lnTo>
                    <a:pt x="1104" y="166"/>
                  </a:lnTo>
                  <a:lnTo>
                    <a:pt x="1062" y="186"/>
                  </a:lnTo>
                  <a:lnTo>
                    <a:pt x="1021" y="206"/>
                  </a:lnTo>
                  <a:lnTo>
                    <a:pt x="981" y="227"/>
                  </a:lnTo>
                  <a:lnTo>
                    <a:pt x="942" y="249"/>
                  </a:lnTo>
                  <a:lnTo>
                    <a:pt x="903" y="273"/>
                  </a:lnTo>
                  <a:lnTo>
                    <a:pt x="864" y="297"/>
                  </a:lnTo>
                  <a:lnTo>
                    <a:pt x="827" y="322"/>
                  </a:lnTo>
                  <a:lnTo>
                    <a:pt x="790" y="347"/>
                  </a:lnTo>
                  <a:lnTo>
                    <a:pt x="754" y="374"/>
                  </a:lnTo>
                  <a:lnTo>
                    <a:pt x="717" y="401"/>
                  </a:lnTo>
                  <a:lnTo>
                    <a:pt x="683" y="430"/>
                  </a:lnTo>
                  <a:lnTo>
                    <a:pt x="649" y="459"/>
                  </a:lnTo>
                  <a:lnTo>
                    <a:pt x="615" y="489"/>
                  </a:lnTo>
                  <a:lnTo>
                    <a:pt x="582" y="520"/>
                  </a:lnTo>
                  <a:lnTo>
                    <a:pt x="549" y="551"/>
                  </a:lnTo>
                  <a:lnTo>
                    <a:pt x="518" y="583"/>
                  </a:lnTo>
                  <a:lnTo>
                    <a:pt x="488" y="616"/>
                  </a:lnTo>
                  <a:lnTo>
                    <a:pt x="458" y="649"/>
                  </a:lnTo>
                  <a:lnTo>
                    <a:pt x="428" y="684"/>
                  </a:lnTo>
                  <a:lnTo>
                    <a:pt x="400" y="719"/>
                  </a:lnTo>
                  <a:lnTo>
                    <a:pt x="372" y="755"/>
                  </a:lnTo>
                  <a:lnTo>
                    <a:pt x="346" y="791"/>
                  </a:lnTo>
                  <a:lnTo>
                    <a:pt x="320" y="829"/>
                  </a:lnTo>
                  <a:lnTo>
                    <a:pt x="295" y="866"/>
                  </a:lnTo>
                  <a:lnTo>
                    <a:pt x="272" y="905"/>
                  </a:lnTo>
                  <a:lnTo>
                    <a:pt x="249" y="943"/>
                  </a:lnTo>
                  <a:lnTo>
                    <a:pt x="227" y="983"/>
                  </a:lnTo>
                  <a:lnTo>
                    <a:pt x="206" y="1023"/>
                  </a:lnTo>
                  <a:lnTo>
                    <a:pt x="186" y="1063"/>
                  </a:lnTo>
                  <a:lnTo>
                    <a:pt x="166" y="1104"/>
                  </a:lnTo>
                  <a:lnTo>
                    <a:pt x="147" y="1147"/>
                  </a:lnTo>
                  <a:lnTo>
                    <a:pt x="130" y="1189"/>
                  </a:lnTo>
                  <a:lnTo>
                    <a:pt x="113" y="1231"/>
                  </a:lnTo>
                  <a:lnTo>
                    <a:pt x="98" y="1275"/>
                  </a:lnTo>
                  <a:lnTo>
                    <a:pt x="85" y="1318"/>
                  </a:lnTo>
                  <a:lnTo>
                    <a:pt x="71" y="1362"/>
                  </a:lnTo>
                  <a:lnTo>
                    <a:pt x="59" y="1407"/>
                  </a:lnTo>
                  <a:lnTo>
                    <a:pt x="47" y="1452"/>
                  </a:lnTo>
                  <a:lnTo>
                    <a:pt x="37" y="1498"/>
                  </a:lnTo>
                  <a:lnTo>
                    <a:pt x="29" y="1544"/>
                  </a:lnTo>
                  <a:lnTo>
                    <a:pt x="21" y="1590"/>
                  </a:lnTo>
                  <a:lnTo>
                    <a:pt x="15" y="1636"/>
                  </a:lnTo>
                  <a:lnTo>
                    <a:pt x="9" y="1684"/>
                  </a:lnTo>
                  <a:lnTo>
                    <a:pt x="5" y="1731"/>
                  </a:lnTo>
                  <a:lnTo>
                    <a:pt x="2" y="1778"/>
                  </a:lnTo>
                  <a:lnTo>
                    <a:pt x="0" y="1826"/>
                  </a:lnTo>
                  <a:lnTo>
                    <a:pt x="0" y="1874"/>
                  </a:lnTo>
                  <a:lnTo>
                    <a:pt x="0" y="1874"/>
                  </a:lnTo>
                  <a:lnTo>
                    <a:pt x="0" y="1923"/>
                  </a:lnTo>
                  <a:lnTo>
                    <a:pt x="2" y="1970"/>
                  </a:lnTo>
                  <a:lnTo>
                    <a:pt x="5" y="2017"/>
                  </a:lnTo>
                  <a:lnTo>
                    <a:pt x="9" y="2065"/>
                  </a:lnTo>
                  <a:lnTo>
                    <a:pt x="15" y="2112"/>
                  </a:lnTo>
                  <a:lnTo>
                    <a:pt x="21" y="2158"/>
                  </a:lnTo>
                  <a:lnTo>
                    <a:pt x="29" y="2204"/>
                  </a:lnTo>
                  <a:lnTo>
                    <a:pt x="37" y="2250"/>
                  </a:lnTo>
                  <a:lnTo>
                    <a:pt x="47" y="2295"/>
                  </a:lnTo>
                  <a:lnTo>
                    <a:pt x="59" y="2341"/>
                  </a:lnTo>
                  <a:lnTo>
                    <a:pt x="71" y="2385"/>
                  </a:lnTo>
                  <a:lnTo>
                    <a:pt x="85" y="2430"/>
                  </a:lnTo>
                  <a:lnTo>
                    <a:pt x="98" y="2473"/>
                  </a:lnTo>
                  <a:lnTo>
                    <a:pt x="113" y="2517"/>
                  </a:lnTo>
                  <a:lnTo>
                    <a:pt x="130" y="2559"/>
                  </a:lnTo>
                  <a:lnTo>
                    <a:pt x="147" y="2602"/>
                  </a:lnTo>
                  <a:lnTo>
                    <a:pt x="166" y="2643"/>
                  </a:lnTo>
                  <a:lnTo>
                    <a:pt x="186" y="2684"/>
                  </a:lnTo>
                  <a:lnTo>
                    <a:pt x="206" y="2725"/>
                  </a:lnTo>
                  <a:lnTo>
                    <a:pt x="227" y="2765"/>
                  </a:lnTo>
                  <a:lnTo>
                    <a:pt x="249" y="2805"/>
                  </a:lnTo>
                  <a:lnTo>
                    <a:pt x="272" y="2843"/>
                  </a:lnTo>
                  <a:lnTo>
                    <a:pt x="295" y="2882"/>
                  </a:lnTo>
                  <a:lnTo>
                    <a:pt x="320" y="2919"/>
                  </a:lnTo>
                  <a:lnTo>
                    <a:pt x="346" y="2957"/>
                  </a:lnTo>
                  <a:lnTo>
                    <a:pt x="372" y="2993"/>
                  </a:lnTo>
                  <a:lnTo>
                    <a:pt x="400" y="3029"/>
                  </a:lnTo>
                  <a:lnTo>
                    <a:pt x="428" y="3064"/>
                  </a:lnTo>
                  <a:lnTo>
                    <a:pt x="458" y="3099"/>
                  </a:lnTo>
                  <a:lnTo>
                    <a:pt x="488" y="3133"/>
                  </a:lnTo>
                  <a:lnTo>
                    <a:pt x="518" y="3165"/>
                  </a:lnTo>
                  <a:lnTo>
                    <a:pt x="549" y="3197"/>
                  </a:lnTo>
                  <a:lnTo>
                    <a:pt x="582" y="3228"/>
                  </a:lnTo>
                  <a:lnTo>
                    <a:pt x="615" y="3260"/>
                  </a:lnTo>
                  <a:lnTo>
                    <a:pt x="649" y="3290"/>
                  </a:lnTo>
                  <a:lnTo>
                    <a:pt x="683" y="3318"/>
                  </a:lnTo>
                  <a:lnTo>
                    <a:pt x="717" y="3347"/>
                  </a:lnTo>
                  <a:lnTo>
                    <a:pt x="754" y="3374"/>
                  </a:lnTo>
                  <a:lnTo>
                    <a:pt x="790" y="3400"/>
                  </a:lnTo>
                  <a:lnTo>
                    <a:pt x="827" y="3427"/>
                  </a:lnTo>
                  <a:lnTo>
                    <a:pt x="864" y="3451"/>
                  </a:lnTo>
                  <a:lnTo>
                    <a:pt x="903" y="3475"/>
                  </a:lnTo>
                  <a:lnTo>
                    <a:pt x="942" y="3499"/>
                  </a:lnTo>
                  <a:lnTo>
                    <a:pt x="981" y="3520"/>
                  </a:lnTo>
                  <a:lnTo>
                    <a:pt x="1021" y="3542"/>
                  </a:lnTo>
                  <a:lnTo>
                    <a:pt x="1062" y="3562"/>
                  </a:lnTo>
                  <a:lnTo>
                    <a:pt x="1104" y="3581"/>
                  </a:lnTo>
                  <a:lnTo>
                    <a:pt x="1146" y="3600"/>
                  </a:lnTo>
                  <a:lnTo>
                    <a:pt x="1187" y="3617"/>
                  </a:lnTo>
                  <a:lnTo>
                    <a:pt x="1231" y="3633"/>
                  </a:lnTo>
                  <a:lnTo>
                    <a:pt x="1273" y="3648"/>
                  </a:lnTo>
                  <a:lnTo>
                    <a:pt x="1318" y="3663"/>
                  </a:lnTo>
                  <a:lnTo>
                    <a:pt x="1361" y="3676"/>
                  </a:lnTo>
                  <a:lnTo>
                    <a:pt x="1406" y="3688"/>
                  </a:lnTo>
                  <a:lnTo>
                    <a:pt x="1451" y="3699"/>
                  </a:lnTo>
                  <a:lnTo>
                    <a:pt x="1496" y="3709"/>
                  </a:lnTo>
                  <a:lnTo>
                    <a:pt x="1542" y="3718"/>
                  </a:lnTo>
                  <a:lnTo>
                    <a:pt x="1588" y="3726"/>
                  </a:lnTo>
                  <a:lnTo>
                    <a:pt x="1635" y="3733"/>
                  </a:lnTo>
                  <a:lnTo>
                    <a:pt x="1681" y="3738"/>
                  </a:lnTo>
                  <a:lnTo>
                    <a:pt x="1729" y="3742"/>
                  </a:lnTo>
                  <a:lnTo>
                    <a:pt x="1776" y="3746"/>
                  </a:lnTo>
                  <a:lnTo>
                    <a:pt x="1825" y="3747"/>
                  </a:lnTo>
                  <a:lnTo>
                    <a:pt x="1872" y="3748"/>
                  </a:lnTo>
                  <a:lnTo>
                    <a:pt x="9552" y="3748"/>
                  </a:lnTo>
                  <a:lnTo>
                    <a:pt x="955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fr-FR" dirty="0">
                <a:solidFill>
                  <a:srgbClr val="FFFFFF"/>
                </a:solidFill>
                <a:latin typeface="+mn-lt"/>
                <a:cs typeface="Arial Narrow"/>
              </a:endParaRPr>
            </a:p>
          </p:txBody>
        </p:sp>
      </p:grp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B5DB475C-570C-0741-AE08-FF2AC73C4D9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77148" y="45567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1" name="Espace réservé du texte 30">
            <a:extLst>
              <a:ext uri="{FF2B5EF4-FFF2-40B4-BE49-F238E27FC236}">
                <a16:creationId xmlns:a16="http://schemas.microsoft.com/office/drawing/2014/main" id="{A7976A92-7A4D-E44C-A0BC-00D844E5DC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1200" y="70354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6A05A9C5-0E13-B84C-99F1-55C3654E2A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874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3" name="Espace réservé du texte 30">
            <a:extLst>
              <a:ext uri="{FF2B5EF4-FFF2-40B4-BE49-F238E27FC236}">
                <a16:creationId xmlns:a16="http://schemas.microsoft.com/office/drawing/2014/main" id="{1DBB0CF0-A1A4-CE4D-A441-A9BE0438D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91527" y="70354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4" name="Espace réservé du texte 25">
            <a:extLst>
              <a:ext uri="{FF2B5EF4-FFF2-40B4-BE49-F238E27FC236}">
                <a16:creationId xmlns:a16="http://schemas.microsoft.com/office/drawing/2014/main" id="{EB140318-B0A5-5541-9A49-E4C65AD70F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7075" y="45567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5" name="Espace réservé du texte 30">
            <a:extLst>
              <a:ext uri="{FF2B5EF4-FFF2-40B4-BE49-F238E27FC236}">
                <a16:creationId xmlns:a16="http://schemas.microsoft.com/office/drawing/2014/main" id="{8DB73B70-08EE-414C-ADF5-DF5B276D36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941126" y="70354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6" name="Espace réservé du texte 25">
            <a:extLst>
              <a:ext uri="{FF2B5EF4-FFF2-40B4-BE49-F238E27FC236}">
                <a16:creationId xmlns:a16="http://schemas.microsoft.com/office/drawing/2014/main" id="{BEE9AEBC-8DC2-2D48-B210-63E837706E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014963" y="7389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7" name="Espace réservé du texte 30">
            <a:extLst>
              <a:ext uri="{FF2B5EF4-FFF2-40B4-BE49-F238E27FC236}">
                <a16:creationId xmlns:a16="http://schemas.microsoft.com/office/drawing/2014/main" id="{76410E08-BB9A-F847-909A-BCAAF79CF2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019015" y="9867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39" name="Espace réservé du texte 25">
            <a:extLst>
              <a:ext uri="{FF2B5EF4-FFF2-40B4-BE49-F238E27FC236}">
                <a16:creationId xmlns:a16="http://schemas.microsoft.com/office/drawing/2014/main" id="{690BF716-5243-B247-A3A7-86186B18CC5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79947" y="1782845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0" name="Espace réservé du texte 30">
            <a:extLst>
              <a:ext uri="{FF2B5EF4-FFF2-40B4-BE49-F238E27FC236}">
                <a16:creationId xmlns:a16="http://schemas.microsoft.com/office/drawing/2014/main" id="{8C5EE851-3E5C-3F4D-9420-2ABCC1A4424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983999" y="2030707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1" name="Espace réservé du texte 25">
            <a:extLst>
              <a:ext uri="{FF2B5EF4-FFF2-40B4-BE49-F238E27FC236}">
                <a16:creationId xmlns:a16="http://schemas.microsoft.com/office/drawing/2014/main" id="{2186EDF5-C869-EA41-9C4E-6E82C7A91B2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16943" y="2078738"/>
            <a:ext cx="21126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2" name="Espace réservé du texte 30">
            <a:extLst>
              <a:ext uri="{FF2B5EF4-FFF2-40B4-BE49-F238E27FC236}">
                <a16:creationId xmlns:a16="http://schemas.microsoft.com/office/drawing/2014/main" id="{67D1694C-F69E-BE44-B95E-57E013014EE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20000" y="2326600"/>
            <a:ext cx="210962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3" name="Espace réservé du texte 25">
            <a:extLst>
              <a:ext uri="{FF2B5EF4-FFF2-40B4-BE49-F238E27FC236}">
                <a16:creationId xmlns:a16="http://schemas.microsoft.com/office/drawing/2014/main" id="{42D28A37-B695-C344-A64D-FC45297DADF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67674" y="2078738"/>
            <a:ext cx="2337641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4" name="Espace réservé du texte 30">
            <a:extLst>
              <a:ext uri="{FF2B5EF4-FFF2-40B4-BE49-F238E27FC236}">
                <a16:creationId xmlns:a16="http://schemas.microsoft.com/office/drawing/2014/main" id="{6CE9677C-98EC-AB4A-8701-5D92C2D7A54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71726" y="2326600"/>
            <a:ext cx="2337641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5" name="Espace réservé du texte 25">
            <a:extLst>
              <a:ext uri="{FF2B5EF4-FFF2-40B4-BE49-F238E27FC236}">
                <a16:creationId xmlns:a16="http://schemas.microsoft.com/office/drawing/2014/main" id="{B3D23E3D-796F-D34B-9210-9174D150D57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44" y="2078738"/>
            <a:ext cx="208953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6" name="Espace réservé du texte 30">
            <a:extLst>
              <a:ext uri="{FF2B5EF4-FFF2-40B4-BE49-F238E27FC236}">
                <a16:creationId xmlns:a16="http://schemas.microsoft.com/office/drawing/2014/main" id="{671AE421-0AC3-DC4A-AC91-E75C8CED1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409287" y="2326600"/>
            <a:ext cx="208651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7" name="Espace réservé du texte 25">
            <a:extLst>
              <a:ext uri="{FF2B5EF4-FFF2-40B4-BE49-F238E27FC236}">
                <a16:creationId xmlns:a16="http://schemas.microsoft.com/office/drawing/2014/main" id="{3DC2A67C-BA03-7041-B79A-28B23C47262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178804" y="229400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8" name="Espace réservé du texte 30">
            <a:extLst>
              <a:ext uri="{FF2B5EF4-FFF2-40B4-BE49-F238E27FC236}">
                <a16:creationId xmlns:a16="http://schemas.microsoft.com/office/drawing/2014/main" id="{87C1FA06-5702-0E4B-AC29-450C9B46902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82856" y="254186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49" name="Espace réservé du texte 25">
            <a:extLst>
              <a:ext uri="{FF2B5EF4-FFF2-40B4-BE49-F238E27FC236}">
                <a16:creationId xmlns:a16="http://schemas.microsoft.com/office/drawing/2014/main" id="{A6172F7F-D625-B848-A23D-AC74258C5F22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140294" y="3440159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0" name="Espace réservé du texte 30">
            <a:extLst>
              <a:ext uri="{FF2B5EF4-FFF2-40B4-BE49-F238E27FC236}">
                <a16:creationId xmlns:a16="http://schemas.microsoft.com/office/drawing/2014/main" id="{74349B84-A38B-384C-BE16-7B18D317254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144346" y="3688021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1" name="Espace réservé du texte 25">
            <a:extLst>
              <a:ext uri="{FF2B5EF4-FFF2-40B4-BE49-F238E27FC236}">
                <a16:creationId xmlns:a16="http://schemas.microsoft.com/office/drawing/2014/main" id="{53464D34-16AF-CF4B-9413-5A7E59930ED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1726" y="3709418"/>
            <a:ext cx="1870430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2" name="Espace réservé du texte 30">
            <a:extLst>
              <a:ext uri="{FF2B5EF4-FFF2-40B4-BE49-F238E27FC236}">
                <a16:creationId xmlns:a16="http://schemas.microsoft.com/office/drawing/2014/main" id="{5C00727B-E1E9-C145-9A5F-06352EAAF8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1870430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3" name="Espace réservé du texte 25">
            <a:extLst>
              <a:ext uri="{FF2B5EF4-FFF2-40B4-BE49-F238E27FC236}">
                <a16:creationId xmlns:a16="http://schemas.microsoft.com/office/drawing/2014/main" id="{8BA549E7-AC75-AA41-A620-092D507C1BC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1234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4" name="Espace réservé du texte 30">
            <a:extLst>
              <a:ext uri="{FF2B5EF4-FFF2-40B4-BE49-F238E27FC236}">
                <a16:creationId xmlns:a16="http://schemas.microsoft.com/office/drawing/2014/main" id="{901D0D0F-2057-274E-9334-0BDFDD8975A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41639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5" name="Espace réservé du texte 25">
            <a:extLst>
              <a:ext uri="{FF2B5EF4-FFF2-40B4-BE49-F238E27FC236}">
                <a16:creationId xmlns:a16="http://schemas.microsoft.com/office/drawing/2014/main" id="{98088848-43C5-0748-A068-E561874340BF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47285" y="3709418"/>
            <a:ext cx="1998777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6" name="Espace réservé du texte 30">
            <a:extLst>
              <a:ext uri="{FF2B5EF4-FFF2-40B4-BE49-F238E27FC236}">
                <a16:creationId xmlns:a16="http://schemas.microsoft.com/office/drawing/2014/main" id="{AFB6D5F1-CFF2-AE41-A794-3DA200E188A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651337" y="3957280"/>
            <a:ext cx="1998777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7" name="Espace réservé du texte 25">
            <a:extLst>
              <a:ext uri="{FF2B5EF4-FFF2-40B4-BE49-F238E27FC236}">
                <a16:creationId xmlns:a16="http://schemas.microsoft.com/office/drawing/2014/main" id="{C23503DA-BAB3-E142-96D4-E1C5DED1BBC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983999" y="4015533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8" name="Espace réservé du texte 30">
            <a:extLst>
              <a:ext uri="{FF2B5EF4-FFF2-40B4-BE49-F238E27FC236}">
                <a16:creationId xmlns:a16="http://schemas.microsoft.com/office/drawing/2014/main" id="{A18AF3A6-012F-E946-82A7-FC28273D995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988051" y="4263395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59" name="Espace réservé du texte 25">
            <a:extLst>
              <a:ext uri="{FF2B5EF4-FFF2-40B4-BE49-F238E27FC236}">
                <a16:creationId xmlns:a16="http://schemas.microsoft.com/office/drawing/2014/main" id="{6EB289C5-6287-B044-AD9B-A01310746A5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0009974" y="5052440"/>
            <a:ext cx="993833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0" name="Espace réservé du texte 30">
            <a:extLst>
              <a:ext uri="{FF2B5EF4-FFF2-40B4-BE49-F238E27FC236}">
                <a16:creationId xmlns:a16="http://schemas.microsoft.com/office/drawing/2014/main" id="{7C7E16A3-1EBC-754A-BB7B-D239BF5C6F9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10014026" y="5300302"/>
            <a:ext cx="993833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1" name="Espace réservé du texte 25">
            <a:extLst>
              <a:ext uri="{FF2B5EF4-FFF2-40B4-BE49-F238E27FC236}">
                <a16:creationId xmlns:a16="http://schemas.microsoft.com/office/drawing/2014/main" id="{4E9BA4E9-F591-2544-A097-62D6A482E90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79001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2" name="Espace réservé du texte 30">
            <a:extLst>
              <a:ext uri="{FF2B5EF4-FFF2-40B4-BE49-F238E27FC236}">
                <a16:creationId xmlns:a16="http://schemas.microsoft.com/office/drawing/2014/main" id="{2CD3D6A6-31C4-1441-9451-8FFF3E8124A0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794066" y="5587960"/>
            <a:ext cx="2796115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285750" indent="-285750" algn="ctr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3" name="Espace réservé du texte 25">
            <a:extLst>
              <a:ext uri="{FF2B5EF4-FFF2-40B4-BE49-F238E27FC236}">
                <a16:creationId xmlns:a16="http://schemas.microsoft.com/office/drawing/2014/main" id="{16305EA5-7C89-1745-8ABF-DC5EDA1285C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942155" y="5340098"/>
            <a:ext cx="2800166" cy="24722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4" name="Espace réservé du texte 30">
            <a:extLst>
              <a:ext uri="{FF2B5EF4-FFF2-40B4-BE49-F238E27FC236}">
                <a16:creationId xmlns:a16="http://schemas.microsoft.com/office/drawing/2014/main" id="{AC65B23F-D2DD-B046-B6AC-7FBDDE5AE36A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46207" y="5587960"/>
            <a:ext cx="2800166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5" name="Espace réservé du texte 25">
            <a:extLst>
              <a:ext uri="{FF2B5EF4-FFF2-40B4-BE49-F238E27FC236}">
                <a16:creationId xmlns:a16="http://schemas.microsoft.com/office/drawing/2014/main" id="{6D90CB77-963D-A047-961E-E9FCFF2DC7B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1977148" y="5340098"/>
            <a:ext cx="1532496" cy="247222"/>
          </a:xfrm>
        </p:spPr>
        <p:txBody>
          <a:bodyPr rtlCol="0">
            <a:noAutofit/>
          </a:bodyPr>
          <a:lstStyle>
            <a:lvl1pPr marL="0" indent="0" algn="r">
              <a:buNone/>
              <a:defRPr sz="1800" b="0" cap="none" spc="0">
                <a:ln w="0"/>
                <a:solidFill>
                  <a:schemeClr val="bg1"/>
                </a:solidFill>
                <a:effectLst>
                  <a:outerShdw blurRad="127000" dist="635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  <p:sp>
        <p:nvSpPr>
          <p:cNvPr id="66" name="Espace réservé du texte 30">
            <a:extLst>
              <a:ext uri="{FF2B5EF4-FFF2-40B4-BE49-F238E27FC236}">
                <a16:creationId xmlns:a16="http://schemas.microsoft.com/office/drawing/2014/main" id="{48805874-27D7-0C47-824E-243C35891BCC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981200" y="5587960"/>
            <a:ext cx="1528444" cy="613405"/>
          </a:xfrm>
          <a:effectLst>
            <a:outerShdw blurRad="63500" dist="38100" dir="2700000" algn="tl" rotWithShape="0">
              <a:prstClr val="black">
                <a:alpha val="50000"/>
              </a:prstClr>
            </a:outerShdw>
          </a:effectLst>
        </p:spPr>
        <p:txBody>
          <a:bodyPr rtlCol="0">
            <a:noAutofit/>
          </a:bodyPr>
          <a:lstStyle>
            <a:lvl1pPr marL="0" indent="0" algn="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 rt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23116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F593241-6B2C-413E-AB0F-2EF989D01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03E543-5EC2-44ED-8994-0F613642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/>
              <a:t>Modifiez les styles du texte du masque</a:t>
            </a:r>
          </a:p>
          <a:p>
            <a:pPr lvl="1" rtl="0"/>
            <a:r>
              <a:rPr lang="fr-FR"/>
              <a:t>Deuxième niveau</a:t>
            </a:r>
          </a:p>
          <a:p>
            <a:pPr lvl="2" rtl="0"/>
            <a:r>
              <a:rPr lang="fr-FR"/>
              <a:t>Troisième niveau</a:t>
            </a:r>
          </a:p>
          <a:p>
            <a:pPr lvl="3" rtl="0"/>
            <a:r>
              <a:rPr lang="fr-FR"/>
              <a:t>Quatrième niveau</a:t>
            </a:r>
          </a:p>
          <a:p>
            <a:pPr lvl="4" rtl="0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 3">
            <a:extLst>
              <a:ext uri="{FF2B5EF4-FFF2-40B4-BE49-F238E27FC236}">
                <a16:creationId xmlns:a16="http://schemas.microsoft.com/office/drawing/2014/main" id="{252F2D13-B89E-440E-B2A2-65809F9476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67669A-81AB-4567-AC0E-8A4D53B63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DBF2DD-1ECF-49C1-A4DF-FBE7D8DA8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AC81368-A1D1-4130-A7AA-C81582F3A5F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898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rme automatique 110" title="Flèche pointant vers la gauche"/>
          <p:cNvSpPr>
            <a:spLocks noChangeArrowheads="1"/>
          </p:cNvSpPr>
          <p:nvPr/>
        </p:nvSpPr>
        <p:spPr bwMode="auto">
          <a:xfrm>
            <a:off x="-28483" y="5125640"/>
            <a:ext cx="1096549" cy="1152558"/>
          </a:xfrm>
          <a:prstGeom prst="rightArrow">
            <a:avLst>
              <a:gd name="adj1" fmla="val 55843"/>
              <a:gd name="adj2" fmla="val 49879"/>
            </a:avLst>
          </a:prstGeom>
          <a:solidFill>
            <a:schemeClr val="accent4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/>
          <a:lstStyle/>
          <a:p>
            <a:pPr rtl="0"/>
            <a:endParaRPr lang="fr-FR" dirty="0">
              <a:latin typeface="+mn-lt"/>
            </a:endParaRPr>
          </a:p>
        </p:txBody>
      </p:sp>
      <p:sp>
        <p:nvSpPr>
          <p:cNvPr id="1128" name="Espace réservé du texte 1127">
            <a:extLst>
              <a:ext uri="{FF2B5EF4-FFF2-40B4-BE49-F238E27FC236}">
                <a16:creationId xmlns:a16="http://schemas.microsoft.com/office/drawing/2014/main" id="{E599D50B-CFEC-A04D-8577-CF4D57B25C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8066" y="579802"/>
            <a:ext cx="1462067" cy="722875"/>
          </a:xfrm>
        </p:spPr>
        <p:txBody>
          <a:bodyPr rtlCol="0"/>
          <a:lstStyle/>
          <a:p>
            <a:pPr algn="ctr"/>
            <a:r>
              <a:rPr lang="fr-FR" sz="1100" dirty="0"/>
              <a:t>Adoption du projet « Agir pour l’émancipation de tous » Agir pour une société inclusive </a:t>
            </a:r>
          </a:p>
        </p:txBody>
      </p:sp>
      <p:sp>
        <p:nvSpPr>
          <p:cNvPr id="1131" name="Espace réservé du texte 1130">
            <a:extLst>
              <a:ext uri="{FF2B5EF4-FFF2-40B4-BE49-F238E27FC236}">
                <a16:creationId xmlns:a16="http://schemas.microsoft.com/office/drawing/2014/main" id="{CE1029DD-9309-3D40-A6F6-7EA6F6A290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04745" y="455677"/>
            <a:ext cx="1532496" cy="293647"/>
          </a:xfrm>
        </p:spPr>
        <p:txBody>
          <a:bodyPr rtlCol="0"/>
          <a:lstStyle/>
          <a:p>
            <a:pPr rtl="0"/>
            <a:r>
              <a:rPr lang="fr-FR" dirty="0"/>
              <a:t>1971-1973</a:t>
            </a:r>
          </a:p>
        </p:txBody>
      </p:sp>
      <p:sp>
        <p:nvSpPr>
          <p:cNvPr id="1132" name="Espace réservé du texte 1131">
            <a:extLst>
              <a:ext uri="{FF2B5EF4-FFF2-40B4-BE49-F238E27FC236}">
                <a16:creationId xmlns:a16="http://schemas.microsoft.com/office/drawing/2014/main" id="{0C782D81-9C9D-A046-87D5-553B726085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04745" y="703540"/>
            <a:ext cx="1532496" cy="613405"/>
          </a:xfrm>
        </p:spPr>
        <p:txBody>
          <a:bodyPr rtlCol="0"/>
          <a:lstStyle/>
          <a:p>
            <a:pPr marL="0" indent="0" rtl="0">
              <a:buNone/>
            </a:pPr>
            <a:r>
              <a:rPr lang="fr-FR" sz="1100" dirty="0"/>
              <a:t>Grèves et révoltes des Ouvriers Spécialisés</a:t>
            </a:r>
          </a:p>
        </p:txBody>
      </p:sp>
      <p:sp>
        <p:nvSpPr>
          <p:cNvPr id="1133" name="Espace réservé du texte 1132">
            <a:extLst>
              <a:ext uri="{FF2B5EF4-FFF2-40B4-BE49-F238E27FC236}">
                <a16:creationId xmlns:a16="http://schemas.microsoft.com/office/drawing/2014/main" id="{F113948D-69A6-644F-9CFF-A46609E6AA9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698718" y="458856"/>
            <a:ext cx="993833" cy="247222"/>
          </a:xfrm>
        </p:spPr>
        <p:txBody>
          <a:bodyPr rtlCol="0"/>
          <a:lstStyle/>
          <a:p>
            <a:pPr rtl="0"/>
            <a:r>
              <a:rPr lang="fr-FR" dirty="0"/>
              <a:t>1954</a:t>
            </a:r>
          </a:p>
        </p:txBody>
      </p:sp>
      <p:sp>
        <p:nvSpPr>
          <p:cNvPr id="1134" name="Espace réservé du texte 1133">
            <a:extLst>
              <a:ext uri="{FF2B5EF4-FFF2-40B4-BE49-F238E27FC236}">
                <a16:creationId xmlns:a16="http://schemas.microsoft.com/office/drawing/2014/main" id="{ABB0D255-C634-3F4D-B06D-2331F9CC82A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57538" y="682354"/>
            <a:ext cx="1094061" cy="642846"/>
          </a:xfrm>
        </p:spPr>
        <p:txBody>
          <a:bodyPr rtlCol="0"/>
          <a:lstStyle/>
          <a:p>
            <a:pPr algn="l" rtl="0"/>
            <a:r>
              <a:rPr lang="fr-FR" sz="1100" dirty="0"/>
              <a:t>Appel d’Abbé Pierre en faveur des sans logis</a:t>
            </a:r>
          </a:p>
        </p:txBody>
      </p:sp>
      <p:sp>
        <p:nvSpPr>
          <p:cNvPr id="1135" name="Espace réservé du texte 1134">
            <a:extLst>
              <a:ext uri="{FF2B5EF4-FFF2-40B4-BE49-F238E27FC236}">
                <a16:creationId xmlns:a16="http://schemas.microsoft.com/office/drawing/2014/main" id="{C8E933CF-AFAD-3347-B269-80E39E08319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107770" y="1703358"/>
            <a:ext cx="993833" cy="247222"/>
          </a:xfrm>
        </p:spPr>
        <p:txBody>
          <a:bodyPr rtlCol="0"/>
          <a:lstStyle/>
          <a:p>
            <a:pPr rtl="0"/>
            <a:r>
              <a:rPr lang="fr-FR" dirty="0"/>
              <a:t>1944</a:t>
            </a:r>
          </a:p>
        </p:txBody>
      </p:sp>
      <p:sp>
        <p:nvSpPr>
          <p:cNvPr id="1136" name="Espace réservé du texte 1135">
            <a:extLst>
              <a:ext uri="{FF2B5EF4-FFF2-40B4-BE49-F238E27FC236}">
                <a16:creationId xmlns:a16="http://schemas.microsoft.com/office/drawing/2014/main" id="{A1BDF365-8A80-D749-8560-90E51061CF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rtlCol="0"/>
          <a:lstStyle/>
          <a:p>
            <a:pPr rtl="0"/>
            <a:r>
              <a:rPr lang="fr-FR" sz="1100" dirty="0"/>
              <a:t>Naissance de l’Etat social (Protection social) </a:t>
            </a:r>
          </a:p>
        </p:txBody>
      </p:sp>
      <p:sp>
        <p:nvSpPr>
          <p:cNvPr id="1137" name="Espace réservé du texte 1136">
            <a:extLst>
              <a:ext uri="{FF2B5EF4-FFF2-40B4-BE49-F238E27FC236}">
                <a16:creationId xmlns:a16="http://schemas.microsoft.com/office/drawing/2014/main" id="{8A29D0D8-7A55-604B-9E41-E72A70635FA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535156" y="1994784"/>
            <a:ext cx="2112677" cy="247222"/>
          </a:xfrm>
        </p:spPr>
        <p:txBody>
          <a:bodyPr rtlCol="0"/>
          <a:lstStyle/>
          <a:p>
            <a:pPr rtl="0"/>
            <a:r>
              <a:rPr lang="fr-FR" dirty="0"/>
              <a:t>1936 </a:t>
            </a:r>
          </a:p>
        </p:txBody>
      </p:sp>
      <p:sp>
        <p:nvSpPr>
          <p:cNvPr id="1138" name="Espace réservé du texte 1137">
            <a:extLst>
              <a:ext uri="{FF2B5EF4-FFF2-40B4-BE49-F238E27FC236}">
                <a16:creationId xmlns:a16="http://schemas.microsoft.com/office/drawing/2014/main" id="{C259BBCF-42C5-114F-AEE1-917ACE76802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rtlCol="0"/>
          <a:lstStyle/>
          <a:p>
            <a:pPr marL="0" indent="0" algn="l" rtl="0">
              <a:buNone/>
            </a:pPr>
            <a:r>
              <a:rPr lang="fr-FR" sz="1100" dirty="0"/>
              <a:t>Réformes du Front Populaire,  40h de travaille et congés payés</a:t>
            </a:r>
          </a:p>
        </p:txBody>
      </p:sp>
      <p:sp>
        <p:nvSpPr>
          <p:cNvPr id="1139" name="Espace réservé du texte 1138">
            <a:extLst>
              <a:ext uri="{FF2B5EF4-FFF2-40B4-BE49-F238E27FC236}">
                <a16:creationId xmlns:a16="http://schemas.microsoft.com/office/drawing/2014/main" id="{8DD1F98C-444F-1943-91DD-F30338C2067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750178" y="1994784"/>
            <a:ext cx="2337641" cy="247222"/>
          </a:xfrm>
        </p:spPr>
        <p:txBody>
          <a:bodyPr rtlCol="0"/>
          <a:lstStyle/>
          <a:p>
            <a:pPr rtl="0"/>
            <a:r>
              <a:rPr lang="fr-FR" dirty="0"/>
              <a:t>1926</a:t>
            </a:r>
          </a:p>
        </p:txBody>
      </p:sp>
      <p:sp>
        <p:nvSpPr>
          <p:cNvPr id="1140" name="Espace réservé du texte 1139">
            <a:extLst>
              <a:ext uri="{FF2B5EF4-FFF2-40B4-BE49-F238E27FC236}">
                <a16:creationId xmlns:a16="http://schemas.microsoft.com/office/drawing/2014/main" id="{193C23EB-07FD-954F-BE3B-8125F3C1499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609202" y="2326600"/>
            <a:ext cx="2800165" cy="613405"/>
          </a:xfrm>
        </p:spPr>
        <p:txBody>
          <a:bodyPr rtlCol="0"/>
          <a:lstStyle/>
          <a:p>
            <a:pPr algn="l" rtl="0"/>
            <a:r>
              <a:rPr lang="fr-FR" sz="1100" dirty="0"/>
              <a:t>Mission des pupilles étendues à tous les enfants et adolescents victimes d’iniquité sociale</a:t>
            </a:r>
          </a:p>
        </p:txBody>
      </p:sp>
      <p:sp>
        <p:nvSpPr>
          <p:cNvPr id="1141" name="Espace réservé du texte 1140">
            <a:extLst>
              <a:ext uri="{FF2B5EF4-FFF2-40B4-BE49-F238E27FC236}">
                <a16:creationId xmlns:a16="http://schemas.microsoft.com/office/drawing/2014/main" id="{ED61E69F-835A-8B4F-81E1-2CC9473CDDC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406264" y="1981705"/>
            <a:ext cx="2089536" cy="247222"/>
          </a:xfrm>
        </p:spPr>
        <p:txBody>
          <a:bodyPr rtlCol="0"/>
          <a:lstStyle/>
          <a:p>
            <a:pPr rtl="0"/>
            <a:r>
              <a:rPr lang="fr-FR" dirty="0"/>
              <a:t>1915-1917</a:t>
            </a:r>
          </a:p>
        </p:txBody>
      </p:sp>
      <p:sp>
        <p:nvSpPr>
          <p:cNvPr id="1142" name="Espace réservé du texte 1141">
            <a:extLst>
              <a:ext uri="{FF2B5EF4-FFF2-40B4-BE49-F238E27FC236}">
                <a16:creationId xmlns:a16="http://schemas.microsoft.com/office/drawing/2014/main" id="{03F5B635-28B1-9D4D-993C-D14DEE01328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51950" y="2222800"/>
            <a:ext cx="2086513" cy="613405"/>
          </a:xfrm>
        </p:spPr>
        <p:txBody>
          <a:bodyPr rtlCol="0"/>
          <a:lstStyle/>
          <a:p>
            <a:pPr marL="0" indent="0" algn="l" rtl="0">
              <a:buNone/>
            </a:pPr>
            <a:r>
              <a:rPr lang="fr-FR" sz="1100" dirty="0"/>
              <a:t>Création des Pupilles de l’enseignements public , Création de la Fédération Général des associations départementales des pupilles de l’école public</a:t>
            </a:r>
          </a:p>
        </p:txBody>
      </p:sp>
      <p:sp>
        <p:nvSpPr>
          <p:cNvPr id="1144" name="Espace réservé du texte 1143">
            <a:extLst>
              <a:ext uri="{FF2B5EF4-FFF2-40B4-BE49-F238E27FC236}">
                <a16:creationId xmlns:a16="http://schemas.microsoft.com/office/drawing/2014/main" id="{E3EE53B9-9EF5-8541-8FA2-61DF5AAC3BC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32380" y="2327910"/>
            <a:ext cx="1406993" cy="2963845"/>
          </a:xfrm>
        </p:spPr>
        <p:txBody>
          <a:bodyPr rtlCol="0"/>
          <a:lstStyle/>
          <a:p>
            <a:r>
              <a:rPr lang="fr-FR" sz="1100" dirty="0"/>
              <a:t>Prise en considération durable et effective de la question sociale par la République</a:t>
            </a:r>
          </a:p>
          <a:p>
            <a:pPr rtl="0"/>
            <a:endParaRPr lang="fr-FR" dirty="0"/>
          </a:p>
        </p:txBody>
      </p:sp>
      <p:sp>
        <p:nvSpPr>
          <p:cNvPr id="1145" name="Espace réservé du texte 1144">
            <a:extLst>
              <a:ext uri="{FF2B5EF4-FFF2-40B4-BE49-F238E27FC236}">
                <a16:creationId xmlns:a16="http://schemas.microsoft.com/office/drawing/2014/main" id="{4CA67BDD-E5E8-7E4F-8EB4-7AA41B27C2C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23749" y="3294720"/>
            <a:ext cx="993833" cy="247222"/>
          </a:xfrm>
        </p:spPr>
        <p:txBody>
          <a:bodyPr rtlCol="0"/>
          <a:lstStyle/>
          <a:p>
            <a:pPr rtl="0"/>
            <a:r>
              <a:rPr lang="fr-FR" dirty="0"/>
              <a:t>1906  </a:t>
            </a:r>
          </a:p>
        </p:txBody>
      </p:sp>
      <p:sp>
        <p:nvSpPr>
          <p:cNvPr id="1146" name="Espace réservé du texte 1145">
            <a:extLst>
              <a:ext uri="{FF2B5EF4-FFF2-40B4-BE49-F238E27FC236}">
                <a16:creationId xmlns:a16="http://schemas.microsoft.com/office/drawing/2014/main" id="{9B902786-6620-754D-8B09-33FF73598E1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096542" y="3532545"/>
            <a:ext cx="993833" cy="922202"/>
          </a:xfrm>
        </p:spPr>
        <p:txBody>
          <a:bodyPr rtlCol="0"/>
          <a:lstStyle/>
          <a:p>
            <a:pPr algn="l"/>
            <a:r>
              <a:rPr lang="fr-FR" sz="1100" dirty="0"/>
              <a:t>Création du ministère du Travail </a:t>
            </a:r>
          </a:p>
        </p:txBody>
      </p:sp>
      <p:sp>
        <p:nvSpPr>
          <p:cNvPr id="1147" name="Espace réservé du texte 1146">
            <a:extLst>
              <a:ext uri="{FF2B5EF4-FFF2-40B4-BE49-F238E27FC236}">
                <a16:creationId xmlns:a16="http://schemas.microsoft.com/office/drawing/2014/main" id="{600545CE-5571-A348-872A-F95F1EC71A4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072722" y="3611560"/>
            <a:ext cx="1870430" cy="247222"/>
          </a:xfrm>
        </p:spPr>
        <p:txBody>
          <a:bodyPr rtlCol="0"/>
          <a:lstStyle/>
          <a:p>
            <a:pPr rtl="0"/>
            <a:r>
              <a:rPr lang="fr-FR" dirty="0"/>
              <a:t>1898</a:t>
            </a:r>
          </a:p>
        </p:txBody>
      </p:sp>
      <p:sp>
        <p:nvSpPr>
          <p:cNvPr id="1148" name="Espace réservé du texte 1147">
            <a:extLst>
              <a:ext uri="{FF2B5EF4-FFF2-40B4-BE49-F238E27FC236}">
                <a16:creationId xmlns:a16="http://schemas.microsoft.com/office/drawing/2014/main" id="{3F661043-7E9D-ED46-A118-D7B11381221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075778" y="3957280"/>
            <a:ext cx="2193530" cy="613405"/>
          </a:xfrm>
        </p:spPr>
        <p:txBody>
          <a:bodyPr rtlCol="0"/>
          <a:lstStyle/>
          <a:p>
            <a:r>
              <a:rPr lang="fr-FR" sz="1100" dirty="0"/>
              <a:t>La loi sur les accidents du travail : Naissance d'un droit du travail et de l'Etat social</a:t>
            </a:r>
          </a:p>
        </p:txBody>
      </p:sp>
      <p:sp>
        <p:nvSpPr>
          <p:cNvPr id="1149" name="Espace réservé du texte 1148">
            <a:extLst>
              <a:ext uri="{FF2B5EF4-FFF2-40B4-BE49-F238E27FC236}">
                <a16:creationId xmlns:a16="http://schemas.microsoft.com/office/drawing/2014/main" id="{164D730B-AEB2-4446-9A30-4888BBB30E2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406244" y="3611560"/>
            <a:ext cx="1998777" cy="247222"/>
          </a:xfrm>
        </p:spPr>
        <p:txBody>
          <a:bodyPr rtlCol="0"/>
          <a:lstStyle/>
          <a:p>
            <a:pPr rtl="0"/>
            <a:r>
              <a:rPr lang="fr-FR" dirty="0"/>
              <a:t>1900</a:t>
            </a:r>
          </a:p>
        </p:txBody>
      </p:sp>
      <p:sp>
        <p:nvSpPr>
          <p:cNvPr id="1150" name="Espace réservé du texte 1149">
            <a:extLst>
              <a:ext uri="{FF2B5EF4-FFF2-40B4-BE49-F238E27FC236}">
                <a16:creationId xmlns:a16="http://schemas.microsoft.com/office/drawing/2014/main" id="{CB49B2AD-2DC3-414C-8204-FFD006E2C875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208042" y="3799301"/>
            <a:ext cx="2472104" cy="613405"/>
          </a:xfrm>
        </p:spPr>
        <p:txBody>
          <a:bodyPr rtlCol="0"/>
          <a:lstStyle/>
          <a:p>
            <a:r>
              <a:rPr lang="fr-FR" sz="1100" dirty="0"/>
              <a:t>Exposition universelle à Paris en 1900 : Siècle que l'on veut de fraternité et d'égalité et qui serait celui d'une "économie sociale"</a:t>
            </a:r>
            <a:endParaRPr lang="fr-FR" sz="2000" b="1" dirty="0">
              <a:solidFill>
                <a:schemeClr val="tx2"/>
              </a:solidFill>
            </a:endParaRPr>
          </a:p>
        </p:txBody>
      </p:sp>
      <p:sp>
        <p:nvSpPr>
          <p:cNvPr id="1151" name="Espace réservé du texte 1150">
            <a:extLst>
              <a:ext uri="{FF2B5EF4-FFF2-40B4-BE49-F238E27FC236}">
                <a16:creationId xmlns:a16="http://schemas.microsoft.com/office/drawing/2014/main" id="{C27BA8B5-5277-A940-9835-221F6D0DF07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607783" y="3655373"/>
            <a:ext cx="1998777" cy="247222"/>
          </a:xfrm>
        </p:spPr>
        <p:txBody>
          <a:bodyPr rtlCol="0"/>
          <a:lstStyle/>
          <a:p>
            <a:pPr rtl="0"/>
            <a:r>
              <a:rPr lang="fr-FR" dirty="0"/>
              <a:t>1884  </a:t>
            </a:r>
          </a:p>
        </p:txBody>
      </p:sp>
      <p:sp>
        <p:nvSpPr>
          <p:cNvPr id="1152" name="Espace réservé du texte 1151">
            <a:extLst>
              <a:ext uri="{FF2B5EF4-FFF2-40B4-BE49-F238E27FC236}">
                <a16:creationId xmlns:a16="http://schemas.microsoft.com/office/drawing/2014/main" id="{8504FD1A-D9BD-5443-9772-D02968F204C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512907" y="3913349"/>
            <a:ext cx="2305664" cy="3504168"/>
          </a:xfrm>
        </p:spPr>
        <p:txBody>
          <a:bodyPr rtlCol="0"/>
          <a:lstStyle/>
          <a:p>
            <a:pPr algn="l"/>
            <a:r>
              <a:rPr lang="fr-FR" sz="1100" dirty="0"/>
              <a:t>Loi sur la liberté syndicale + Liberté d'association, portées par Pierre Waldeck-Rousseau : répond à la reconnaissance de la diversité sociale</a:t>
            </a:r>
          </a:p>
        </p:txBody>
      </p:sp>
      <p:sp>
        <p:nvSpPr>
          <p:cNvPr id="1154" name="Espace réservé du texte 1153">
            <a:extLst>
              <a:ext uri="{FF2B5EF4-FFF2-40B4-BE49-F238E27FC236}">
                <a16:creationId xmlns:a16="http://schemas.microsoft.com/office/drawing/2014/main" id="{68CD44EC-0B5A-A144-B01F-15D41A17819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01435" y="3611560"/>
            <a:ext cx="1715144" cy="1232966"/>
          </a:xfrm>
        </p:spPr>
        <p:txBody>
          <a:bodyPr rtlCol="0"/>
          <a:lstStyle/>
          <a:p>
            <a:pPr algn="l"/>
            <a:r>
              <a:rPr lang="fr-FR" sz="1100" b="1" dirty="0"/>
              <a:t>Les                             travailleurs           obtiennent un          meilleure salaire,                 Fin du travail des          enfants, Réduction             des temps de travailles </a:t>
            </a:r>
          </a:p>
          <a:p>
            <a:pPr rtl="0"/>
            <a:endParaRPr lang="fr-FR" dirty="0"/>
          </a:p>
        </p:txBody>
      </p:sp>
      <p:sp>
        <p:nvSpPr>
          <p:cNvPr id="1155" name="Espace réservé du texte 1154">
            <a:extLst>
              <a:ext uri="{FF2B5EF4-FFF2-40B4-BE49-F238E27FC236}">
                <a16:creationId xmlns:a16="http://schemas.microsoft.com/office/drawing/2014/main" id="{B6FEB911-E6AE-7340-A6C4-5703505A5367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 rot="19765261">
            <a:off x="9894066" y="5074872"/>
            <a:ext cx="702197" cy="271071"/>
          </a:xfrm>
        </p:spPr>
        <p:txBody>
          <a:bodyPr rtlCol="0"/>
          <a:lstStyle/>
          <a:p>
            <a:pPr rtl="0"/>
            <a:r>
              <a:rPr lang="fr-FR" dirty="0"/>
              <a:t>1864</a:t>
            </a:r>
          </a:p>
        </p:txBody>
      </p:sp>
      <p:sp>
        <p:nvSpPr>
          <p:cNvPr id="1156" name="Espace réservé du texte 1155">
            <a:extLst>
              <a:ext uri="{FF2B5EF4-FFF2-40B4-BE49-F238E27FC236}">
                <a16:creationId xmlns:a16="http://schemas.microsoft.com/office/drawing/2014/main" id="{AE9C9042-0842-544D-9B30-16B85FFAEEA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 rot="19529427">
            <a:off x="9821569" y="5083502"/>
            <a:ext cx="1914621" cy="800721"/>
          </a:xfrm>
        </p:spPr>
        <p:txBody>
          <a:bodyPr rtlCol="0"/>
          <a:lstStyle/>
          <a:p>
            <a:pPr algn="l"/>
            <a:r>
              <a:rPr lang="fr-FR" sz="1100" dirty="0"/>
              <a:t>Création d’organisation internationale des       travailleurs : Droit aux travailleurs  </a:t>
            </a:r>
          </a:p>
          <a:p>
            <a:pPr rtl="0"/>
            <a:endParaRPr lang="fr-FR" sz="1100" dirty="0"/>
          </a:p>
        </p:txBody>
      </p:sp>
      <p:sp>
        <p:nvSpPr>
          <p:cNvPr id="1157" name="Espace réservé du texte 1156">
            <a:extLst>
              <a:ext uri="{FF2B5EF4-FFF2-40B4-BE49-F238E27FC236}">
                <a16:creationId xmlns:a16="http://schemas.microsoft.com/office/drawing/2014/main" id="{C2B24927-D9E1-C845-9E14-6A712493112A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418751" y="5337767"/>
            <a:ext cx="870029" cy="247222"/>
          </a:xfrm>
        </p:spPr>
        <p:txBody>
          <a:bodyPr rtlCol="0"/>
          <a:lstStyle/>
          <a:p>
            <a:pPr rtl="0"/>
            <a:r>
              <a:rPr lang="fr-FR" dirty="0"/>
              <a:t>    1844</a:t>
            </a:r>
          </a:p>
        </p:txBody>
      </p:sp>
      <p:sp>
        <p:nvSpPr>
          <p:cNvPr id="1158" name="Espace réservé du texte 1157">
            <a:extLst>
              <a:ext uri="{FF2B5EF4-FFF2-40B4-BE49-F238E27FC236}">
                <a16:creationId xmlns:a16="http://schemas.microsoft.com/office/drawing/2014/main" id="{786BD87B-726C-1943-BB2F-8F6CA2837284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 rtlCol="0"/>
          <a:lstStyle/>
          <a:p>
            <a:pPr marL="0" indent="0">
              <a:buNone/>
            </a:pPr>
            <a:r>
              <a:rPr lang="fr-FR" sz="1100" dirty="0"/>
              <a:t>Louis Napoléon Bonaparte publie l’</a:t>
            </a:r>
            <a:r>
              <a:rPr lang="fr-FR" sz="1100" dirty="0" err="1"/>
              <a:t>extintion</a:t>
            </a:r>
            <a:r>
              <a:rPr lang="fr-FR" sz="1100" dirty="0"/>
              <a:t> du </a:t>
            </a:r>
            <a:r>
              <a:rPr lang="fr-FR" sz="1100" dirty="0" err="1"/>
              <a:t>popérisme</a:t>
            </a:r>
            <a:r>
              <a:rPr lang="fr-FR" sz="1100" dirty="0"/>
              <a:t>, Il y développe des réflexions sociales</a:t>
            </a:r>
          </a:p>
          <a:p>
            <a:pPr rtl="0"/>
            <a:endParaRPr lang="fr-FR" dirty="0"/>
          </a:p>
        </p:txBody>
      </p:sp>
      <p:sp>
        <p:nvSpPr>
          <p:cNvPr id="1159" name="Espace réservé du texte 1158">
            <a:extLst>
              <a:ext uri="{FF2B5EF4-FFF2-40B4-BE49-F238E27FC236}">
                <a16:creationId xmlns:a16="http://schemas.microsoft.com/office/drawing/2014/main" id="{2ABF537A-A190-C447-8152-5DC380A93127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204799" y="5348189"/>
            <a:ext cx="1414073" cy="244891"/>
          </a:xfrm>
        </p:spPr>
        <p:txBody>
          <a:bodyPr rtlCol="0"/>
          <a:lstStyle/>
          <a:p>
            <a:pPr rtl="0"/>
            <a:r>
              <a:rPr lang="fr-FR" dirty="0"/>
              <a:t>       1851 </a:t>
            </a:r>
          </a:p>
        </p:txBody>
      </p:sp>
      <p:sp>
        <p:nvSpPr>
          <p:cNvPr id="1160" name="Espace réservé du texte 1159">
            <a:extLst>
              <a:ext uri="{FF2B5EF4-FFF2-40B4-BE49-F238E27FC236}">
                <a16:creationId xmlns:a16="http://schemas.microsoft.com/office/drawing/2014/main" id="{453F8AE7-AB48-184F-AFB9-282EF784FBC0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6907664" y="5593080"/>
            <a:ext cx="2800166" cy="613405"/>
          </a:xfrm>
        </p:spPr>
        <p:txBody>
          <a:bodyPr rtlCol="0"/>
          <a:lstStyle/>
          <a:p>
            <a:r>
              <a:rPr lang="fr-FR" sz="1100" dirty="0"/>
              <a:t>Limitation du temps de travaille à 10h et interdiction de travaille pour les enfants de moins de 14 ans</a:t>
            </a:r>
          </a:p>
        </p:txBody>
      </p:sp>
      <p:sp>
        <p:nvSpPr>
          <p:cNvPr id="1161" name="Espace réservé du texte 1160">
            <a:extLst>
              <a:ext uri="{FF2B5EF4-FFF2-40B4-BE49-F238E27FC236}">
                <a16:creationId xmlns:a16="http://schemas.microsoft.com/office/drawing/2014/main" id="{D72945C3-F73B-0B42-A98B-93BF45B16AF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014665" y="5340098"/>
            <a:ext cx="870028" cy="247222"/>
          </a:xfrm>
        </p:spPr>
        <p:txBody>
          <a:bodyPr rtlCol="0"/>
          <a:lstStyle/>
          <a:p>
            <a:pPr algn="ctr" rtl="0"/>
            <a:r>
              <a:rPr lang="fr-FR" dirty="0"/>
              <a:t>1840 </a:t>
            </a:r>
          </a:p>
        </p:txBody>
      </p:sp>
      <p:sp>
        <p:nvSpPr>
          <p:cNvPr id="1162" name="Espace réservé du texte 1161">
            <a:extLst>
              <a:ext uri="{FF2B5EF4-FFF2-40B4-BE49-F238E27FC236}">
                <a16:creationId xmlns:a16="http://schemas.microsoft.com/office/drawing/2014/main" id="{33DFC143-B081-1D49-9E7F-0D7D849D586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730469" y="5587320"/>
            <a:ext cx="1528444" cy="1506244"/>
          </a:xfrm>
        </p:spPr>
        <p:txBody>
          <a:bodyPr rtlCol="0"/>
          <a:lstStyle/>
          <a:p>
            <a:pPr algn="ctr"/>
            <a:r>
              <a:rPr lang="fr-FR" sz="1000" dirty="0">
                <a:solidFill>
                  <a:schemeClr val="tx2"/>
                </a:solidFill>
              </a:rPr>
              <a:t> </a:t>
            </a:r>
            <a:r>
              <a:rPr lang="fr-FR" sz="1000" dirty="0"/>
              <a:t>Louis-René </a:t>
            </a:r>
            <a:r>
              <a:rPr lang="fr-FR" sz="1100" dirty="0"/>
              <a:t>Villermé</a:t>
            </a:r>
            <a:r>
              <a:rPr lang="fr-FR" sz="1000" dirty="0"/>
              <a:t> est à l'origine de la première loi française limitant le travail des enfants</a:t>
            </a:r>
          </a:p>
        </p:txBody>
      </p:sp>
      <p:grpSp>
        <p:nvGrpSpPr>
          <p:cNvPr id="2" name="Groupe 1" title="Icône représentant un engrenage">
            <a:extLst>
              <a:ext uri="{FF2B5EF4-FFF2-40B4-BE49-F238E27FC236}">
                <a16:creationId xmlns:a16="http://schemas.microsoft.com/office/drawing/2014/main" id="{40D2215B-6E10-4820-A790-1CEF031FBDFD}"/>
              </a:ext>
            </a:extLst>
          </p:cNvPr>
          <p:cNvGrpSpPr/>
          <p:nvPr/>
        </p:nvGrpSpPr>
        <p:grpSpPr>
          <a:xfrm>
            <a:off x="10560402" y="4915108"/>
            <a:ext cx="186502" cy="131115"/>
            <a:chOff x="6450013" y="3575050"/>
            <a:chExt cx="568325" cy="566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Forme libre : Forme 20">
              <a:extLst>
                <a:ext uri="{FF2B5EF4-FFF2-40B4-BE49-F238E27FC236}">
                  <a16:creationId xmlns:a16="http://schemas.microsoft.com/office/drawing/2014/main" id="{626B5AE5-EF20-402E-884C-C3A0B78D0B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3575050"/>
              <a:ext cx="568325" cy="566738"/>
            </a:xfrm>
            <a:custGeom>
              <a:avLst/>
              <a:gdLst/>
              <a:ahLst/>
              <a:cxnLst/>
              <a:rect l="0" t="0" r="r" b="b"/>
              <a:pathLst>
                <a:path w="568234" h="568234">
                  <a:moveTo>
                    <a:pt x="566389" y="311791"/>
                  </a:moveTo>
                  <a:lnTo>
                    <a:pt x="566389" y="260133"/>
                  </a:lnTo>
                  <a:lnTo>
                    <a:pt x="521374" y="260133"/>
                  </a:lnTo>
                  <a:cubicBezTo>
                    <a:pt x="519898" y="246112"/>
                    <a:pt x="516946" y="232829"/>
                    <a:pt x="513256" y="220283"/>
                  </a:cubicBezTo>
                  <a:lnTo>
                    <a:pt x="555320" y="202572"/>
                  </a:lnTo>
                  <a:lnTo>
                    <a:pt x="535395" y="154604"/>
                  </a:lnTo>
                  <a:lnTo>
                    <a:pt x="493331" y="171577"/>
                  </a:lnTo>
                  <a:cubicBezTo>
                    <a:pt x="486689" y="159770"/>
                    <a:pt x="479309" y="147962"/>
                    <a:pt x="470454" y="137631"/>
                  </a:cubicBezTo>
                  <a:lnTo>
                    <a:pt x="502187" y="105898"/>
                  </a:lnTo>
                  <a:lnTo>
                    <a:pt x="466026" y="69738"/>
                  </a:lnTo>
                  <a:lnTo>
                    <a:pt x="434294" y="101470"/>
                  </a:lnTo>
                  <a:cubicBezTo>
                    <a:pt x="423962" y="92615"/>
                    <a:pt x="412155" y="85235"/>
                    <a:pt x="400347" y="78593"/>
                  </a:cubicBezTo>
                  <a:lnTo>
                    <a:pt x="417321" y="36529"/>
                  </a:lnTo>
                  <a:lnTo>
                    <a:pt x="369353" y="16604"/>
                  </a:lnTo>
                  <a:lnTo>
                    <a:pt x="351641" y="58668"/>
                  </a:lnTo>
                  <a:cubicBezTo>
                    <a:pt x="338358" y="54979"/>
                    <a:pt x="325075" y="52027"/>
                    <a:pt x="311791" y="50551"/>
                  </a:cubicBezTo>
                  <a:lnTo>
                    <a:pt x="311791" y="5535"/>
                  </a:lnTo>
                  <a:lnTo>
                    <a:pt x="260133" y="5535"/>
                  </a:lnTo>
                  <a:lnTo>
                    <a:pt x="260133" y="50551"/>
                  </a:lnTo>
                  <a:cubicBezTo>
                    <a:pt x="246112" y="52027"/>
                    <a:pt x="232829" y="54979"/>
                    <a:pt x="220283" y="58668"/>
                  </a:cubicBezTo>
                  <a:lnTo>
                    <a:pt x="202572" y="16604"/>
                  </a:lnTo>
                  <a:lnTo>
                    <a:pt x="154604" y="36529"/>
                  </a:lnTo>
                  <a:lnTo>
                    <a:pt x="171577" y="78593"/>
                  </a:lnTo>
                  <a:cubicBezTo>
                    <a:pt x="159770" y="85235"/>
                    <a:pt x="147963" y="92615"/>
                    <a:pt x="137631" y="101470"/>
                  </a:cubicBezTo>
                  <a:lnTo>
                    <a:pt x="105898" y="69738"/>
                  </a:lnTo>
                  <a:lnTo>
                    <a:pt x="69738" y="105898"/>
                  </a:lnTo>
                  <a:lnTo>
                    <a:pt x="101470" y="137631"/>
                  </a:lnTo>
                  <a:cubicBezTo>
                    <a:pt x="92615" y="147962"/>
                    <a:pt x="85236" y="159770"/>
                    <a:pt x="78594" y="171577"/>
                  </a:cubicBezTo>
                  <a:lnTo>
                    <a:pt x="36529" y="154604"/>
                  </a:lnTo>
                  <a:lnTo>
                    <a:pt x="16604" y="202572"/>
                  </a:lnTo>
                  <a:lnTo>
                    <a:pt x="58668" y="220283"/>
                  </a:lnTo>
                  <a:cubicBezTo>
                    <a:pt x="54979" y="233566"/>
                    <a:pt x="52027" y="246850"/>
                    <a:pt x="50551" y="260133"/>
                  </a:cubicBezTo>
                  <a:lnTo>
                    <a:pt x="5535" y="260133"/>
                  </a:lnTo>
                  <a:lnTo>
                    <a:pt x="5535" y="311791"/>
                  </a:lnTo>
                  <a:lnTo>
                    <a:pt x="50551" y="311791"/>
                  </a:lnTo>
                  <a:cubicBezTo>
                    <a:pt x="52027" y="325812"/>
                    <a:pt x="54979" y="339096"/>
                    <a:pt x="58668" y="351641"/>
                  </a:cubicBezTo>
                  <a:lnTo>
                    <a:pt x="16604" y="369352"/>
                  </a:lnTo>
                  <a:lnTo>
                    <a:pt x="36529" y="417320"/>
                  </a:lnTo>
                  <a:lnTo>
                    <a:pt x="78594" y="400347"/>
                  </a:lnTo>
                  <a:cubicBezTo>
                    <a:pt x="85236" y="412154"/>
                    <a:pt x="92615" y="423962"/>
                    <a:pt x="101470" y="434293"/>
                  </a:cubicBezTo>
                  <a:lnTo>
                    <a:pt x="69738" y="466026"/>
                  </a:lnTo>
                  <a:lnTo>
                    <a:pt x="105898" y="502186"/>
                  </a:lnTo>
                  <a:lnTo>
                    <a:pt x="137631" y="470454"/>
                  </a:lnTo>
                  <a:cubicBezTo>
                    <a:pt x="147963" y="479309"/>
                    <a:pt x="159770" y="486689"/>
                    <a:pt x="171577" y="493331"/>
                  </a:cubicBezTo>
                  <a:lnTo>
                    <a:pt x="154604" y="535395"/>
                  </a:lnTo>
                  <a:lnTo>
                    <a:pt x="202572" y="555320"/>
                  </a:lnTo>
                  <a:lnTo>
                    <a:pt x="220283" y="513256"/>
                  </a:lnTo>
                  <a:cubicBezTo>
                    <a:pt x="233567" y="516946"/>
                    <a:pt x="246850" y="519898"/>
                    <a:pt x="260133" y="521373"/>
                  </a:cubicBezTo>
                  <a:lnTo>
                    <a:pt x="260133" y="566389"/>
                  </a:lnTo>
                  <a:lnTo>
                    <a:pt x="311791" y="566389"/>
                  </a:lnTo>
                  <a:lnTo>
                    <a:pt x="311791" y="521373"/>
                  </a:lnTo>
                  <a:cubicBezTo>
                    <a:pt x="325812" y="519898"/>
                    <a:pt x="339096" y="516946"/>
                    <a:pt x="351641" y="513256"/>
                  </a:cubicBezTo>
                  <a:lnTo>
                    <a:pt x="369353" y="555320"/>
                  </a:lnTo>
                  <a:lnTo>
                    <a:pt x="417321" y="535395"/>
                  </a:lnTo>
                  <a:lnTo>
                    <a:pt x="400347" y="493331"/>
                  </a:lnTo>
                  <a:cubicBezTo>
                    <a:pt x="412155" y="486689"/>
                    <a:pt x="423962" y="479309"/>
                    <a:pt x="434294" y="470454"/>
                  </a:cubicBezTo>
                  <a:lnTo>
                    <a:pt x="466026" y="502186"/>
                  </a:lnTo>
                  <a:lnTo>
                    <a:pt x="502187" y="466026"/>
                  </a:lnTo>
                  <a:lnTo>
                    <a:pt x="470454" y="434293"/>
                  </a:lnTo>
                  <a:cubicBezTo>
                    <a:pt x="479309" y="423962"/>
                    <a:pt x="486689" y="412154"/>
                    <a:pt x="493331" y="400347"/>
                  </a:cubicBezTo>
                  <a:lnTo>
                    <a:pt x="535395" y="417320"/>
                  </a:lnTo>
                  <a:lnTo>
                    <a:pt x="555320" y="369352"/>
                  </a:lnTo>
                  <a:lnTo>
                    <a:pt x="513256" y="351641"/>
                  </a:lnTo>
                  <a:cubicBezTo>
                    <a:pt x="516946" y="338358"/>
                    <a:pt x="519898" y="325074"/>
                    <a:pt x="521374" y="311791"/>
                  </a:cubicBezTo>
                  <a:lnTo>
                    <a:pt x="566389" y="311791"/>
                  </a:lnTo>
                  <a:close/>
                  <a:moveTo>
                    <a:pt x="286700" y="480047"/>
                  </a:moveTo>
                  <a:cubicBezTo>
                    <a:pt x="179695" y="480047"/>
                    <a:pt x="92615" y="392967"/>
                    <a:pt x="92615" y="285962"/>
                  </a:cubicBezTo>
                  <a:cubicBezTo>
                    <a:pt x="92615" y="178957"/>
                    <a:pt x="179695" y="91877"/>
                    <a:pt x="286700" y="91877"/>
                  </a:cubicBezTo>
                  <a:cubicBezTo>
                    <a:pt x="393706" y="91877"/>
                    <a:pt x="480785" y="178957"/>
                    <a:pt x="480785" y="285962"/>
                  </a:cubicBezTo>
                  <a:cubicBezTo>
                    <a:pt x="480785" y="392967"/>
                    <a:pt x="393706" y="480047"/>
                    <a:pt x="286700" y="4800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rtlCol="0" anchor="ctr"/>
            <a:lstStyle/>
            <a:p>
              <a:pPr rtl="0"/>
              <a:endParaRPr lang="fr-FR" dirty="0"/>
            </a:p>
          </p:txBody>
        </p:sp>
        <p:sp>
          <p:nvSpPr>
            <p:cNvPr id="59" name="Forme libre : Forme 21">
              <a:extLst>
                <a:ext uri="{FF2B5EF4-FFF2-40B4-BE49-F238E27FC236}">
                  <a16:creationId xmlns:a16="http://schemas.microsoft.com/office/drawing/2014/main" id="{C300BE06-8F6C-4D83-8A5A-7B241A2FBC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2569" y="3702376"/>
              <a:ext cx="303213" cy="303212"/>
            </a:xfrm>
            <a:custGeom>
              <a:avLst/>
              <a:gdLst>
                <a:gd name="T0" fmla="*/ 153128 w 302566"/>
                <a:gd name="T1" fmla="*/ 5535 h 302566"/>
                <a:gd name="T2" fmla="*/ 5535 w 302566"/>
                <a:gd name="T3" fmla="*/ 153128 h 302566"/>
                <a:gd name="T4" fmla="*/ 153128 w 302566"/>
                <a:gd name="T5" fmla="*/ 300721 h 302566"/>
                <a:gd name="T6" fmla="*/ 300721 w 302566"/>
                <a:gd name="T7" fmla="*/ 153128 h 302566"/>
                <a:gd name="T8" fmla="*/ 153128 w 302566"/>
                <a:gd name="T9" fmla="*/ 5535 h 302566"/>
                <a:gd name="T10" fmla="*/ 153128 w 302566"/>
                <a:gd name="T11" fmla="*/ 255705 h 302566"/>
                <a:gd name="T12" fmla="*/ 50551 w 302566"/>
                <a:gd name="T13" fmla="*/ 153128 h 302566"/>
                <a:gd name="T14" fmla="*/ 153128 w 302566"/>
                <a:gd name="T15" fmla="*/ 50551 h 302566"/>
                <a:gd name="T16" fmla="*/ 255705 w 302566"/>
                <a:gd name="T17" fmla="*/ 153128 h 302566"/>
                <a:gd name="T18" fmla="*/ 153128 w 302566"/>
                <a:gd name="T19" fmla="*/ 255705 h 3025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2566" h="302566">
                  <a:moveTo>
                    <a:pt x="153128" y="5535"/>
                  </a:moveTo>
                  <a:cubicBezTo>
                    <a:pt x="71952" y="5535"/>
                    <a:pt x="5535" y="71952"/>
                    <a:pt x="5535" y="153128"/>
                  </a:cubicBezTo>
                  <a:cubicBezTo>
                    <a:pt x="5535" y="234304"/>
                    <a:pt x="71952" y="300721"/>
                    <a:pt x="153128" y="300721"/>
                  </a:cubicBezTo>
                  <a:cubicBezTo>
                    <a:pt x="234304" y="300721"/>
                    <a:pt x="300721" y="234304"/>
                    <a:pt x="300721" y="153128"/>
                  </a:cubicBezTo>
                  <a:cubicBezTo>
                    <a:pt x="300721" y="71952"/>
                    <a:pt x="234304" y="5535"/>
                    <a:pt x="153128" y="5535"/>
                  </a:cubicBezTo>
                  <a:close/>
                  <a:moveTo>
                    <a:pt x="153128" y="255705"/>
                  </a:moveTo>
                  <a:cubicBezTo>
                    <a:pt x="96305" y="255705"/>
                    <a:pt x="50551" y="209952"/>
                    <a:pt x="50551" y="153128"/>
                  </a:cubicBezTo>
                  <a:cubicBezTo>
                    <a:pt x="50551" y="96305"/>
                    <a:pt x="96305" y="50551"/>
                    <a:pt x="153128" y="50551"/>
                  </a:cubicBezTo>
                  <a:cubicBezTo>
                    <a:pt x="209952" y="50551"/>
                    <a:pt x="255705" y="96305"/>
                    <a:pt x="255705" y="153128"/>
                  </a:cubicBezTo>
                  <a:cubicBezTo>
                    <a:pt x="255705" y="209214"/>
                    <a:pt x="209213" y="255705"/>
                    <a:pt x="153128" y="255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rtlCol="0" anchor="ctr"/>
            <a:lstStyle/>
            <a:p>
              <a:pPr rtl="0"/>
              <a:endParaRPr lang="fr-FR" dirty="0"/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8D6B473D-7E77-48FD-91B7-1915B4EC91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9888" y="1236912"/>
            <a:ext cx="674031" cy="42008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2CAD2A3-F0F6-4BF8-B7C8-DF9E21F4FA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6855" y="5494434"/>
            <a:ext cx="490233" cy="65113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A400C21-09F5-49D0-A63C-58009311B055}"/>
              </a:ext>
            </a:extLst>
          </p:cNvPr>
          <p:cNvSpPr/>
          <p:nvPr/>
        </p:nvSpPr>
        <p:spPr>
          <a:xfrm>
            <a:off x="-46848" y="5364010"/>
            <a:ext cx="121453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300" dirty="0">
                <a:solidFill>
                  <a:schemeClr val="tx2"/>
                </a:solidFill>
              </a:rPr>
              <a:t>Frise de      l’innovation Sociale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B2A569-B4DA-4650-A592-C144FC5DEFE7}"/>
              </a:ext>
            </a:extLst>
          </p:cNvPr>
          <p:cNvSpPr/>
          <p:nvPr/>
        </p:nvSpPr>
        <p:spPr>
          <a:xfrm>
            <a:off x="6805870" y="382709"/>
            <a:ext cx="1414073" cy="9986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100" dirty="0"/>
          </a:p>
          <a:p>
            <a:endParaRPr lang="fr-FR" sz="1100" dirty="0"/>
          </a:p>
          <a:p>
            <a:r>
              <a:rPr lang="fr-FR" sz="1100" dirty="0"/>
              <a:t>Création du service d'assistance pédagogique à domicile 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14AE6BD-6651-4CF9-9924-7B662244AC76}"/>
              </a:ext>
            </a:extLst>
          </p:cNvPr>
          <p:cNvSpPr/>
          <p:nvPr/>
        </p:nvSpPr>
        <p:spPr>
          <a:xfrm>
            <a:off x="7122316" y="417834"/>
            <a:ext cx="705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1986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37FF2B-A250-4EC0-9098-57E7130BE157}"/>
              </a:ext>
            </a:extLst>
          </p:cNvPr>
          <p:cNvSpPr/>
          <p:nvPr/>
        </p:nvSpPr>
        <p:spPr>
          <a:xfrm>
            <a:off x="4680146" y="394863"/>
            <a:ext cx="1019443" cy="97207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93E8405-F6DD-4819-B56D-83BAE2CBCC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4660" y="382709"/>
            <a:ext cx="1566808" cy="1121761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FE14417-1D62-4E69-B999-FBD2DCE1309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6405" y="351693"/>
            <a:ext cx="896190" cy="591363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A4BBE056-505F-4A85-857D-289BFAB3E8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9507" y="694283"/>
            <a:ext cx="877900" cy="774259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33C6D58-F30B-428F-BD2C-4061622B5218}"/>
              </a:ext>
            </a:extLst>
          </p:cNvPr>
          <p:cNvSpPr/>
          <p:nvPr/>
        </p:nvSpPr>
        <p:spPr>
          <a:xfrm>
            <a:off x="2424010" y="381746"/>
            <a:ext cx="1169146" cy="10126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Création du premier EHPAD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2648FF3F-A5A2-4A62-BA62-A2D0A8FB6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16571" y="358159"/>
            <a:ext cx="1532496" cy="247222"/>
          </a:xfrm>
        </p:spPr>
        <p:txBody>
          <a:bodyPr/>
          <a:lstStyle/>
          <a:p>
            <a:pPr algn="ctr"/>
            <a:r>
              <a:rPr lang="fr-FR" dirty="0"/>
              <a:t>2012-2015</a:t>
            </a:r>
          </a:p>
        </p:txBody>
      </p:sp>
      <p:pic>
        <p:nvPicPr>
          <p:cNvPr id="81" name="Image 80">
            <a:extLst>
              <a:ext uri="{FF2B5EF4-FFF2-40B4-BE49-F238E27FC236}">
                <a16:creationId xmlns:a16="http://schemas.microsoft.com/office/drawing/2014/main" id="{9C5B1B1F-94A3-4BF0-98BC-D2D390D3D97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65046" y="319966"/>
            <a:ext cx="1752033" cy="1098019"/>
          </a:xfrm>
          <a:prstGeom prst="rect">
            <a:avLst/>
          </a:prstGeom>
        </p:spPr>
      </p:pic>
      <p:sp>
        <p:nvSpPr>
          <p:cNvPr id="1123" name="Rectangle 1122">
            <a:extLst>
              <a:ext uri="{FF2B5EF4-FFF2-40B4-BE49-F238E27FC236}">
                <a16:creationId xmlns:a16="http://schemas.microsoft.com/office/drawing/2014/main" id="{44BC0BA9-1535-43B1-9C8F-B2BD4BC5B419}"/>
              </a:ext>
            </a:extLst>
          </p:cNvPr>
          <p:cNvSpPr/>
          <p:nvPr/>
        </p:nvSpPr>
        <p:spPr>
          <a:xfrm>
            <a:off x="3607233" y="384313"/>
            <a:ext cx="1082178" cy="994810"/>
          </a:xfrm>
          <a:prstGeom prst="rect">
            <a:avLst/>
          </a:prstGeom>
          <a:solidFill>
            <a:srgbClr val="F41E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/>
          </a:p>
        </p:txBody>
      </p:sp>
      <p:sp>
        <p:nvSpPr>
          <p:cNvPr id="1124" name="Rectangle 1123">
            <a:extLst>
              <a:ext uri="{FF2B5EF4-FFF2-40B4-BE49-F238E27FC236}">
                <a16:creationId xmlns:a16="http://schemas.microsoft.com/office/drawing/2014/main" id="{3412A5E4-C8A3-4477-8D7A-D5F82E21D961}"/>
              </a:ext>
            </a:extLst>
          </p:cNvPr>
          <p:cNvSpPr/>
          <p:nvPr/>
        </p:nvSpPr>
        <p:spPr>
          <a:xfrm>
            <a:off x="3162848" y="787806"/>
            <a:ext cx="18886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dirty="0"/>
              <a:t>Lois de </a:t>
            </a:r>
          </a:p>
          <a:p>
            <a:pPr algn="ctr"/>
            <a:r>
              <a:rPr lang="fr-FR" sz="1100" dirty="0"/>
              <a:t>financement de</a:t>
            </a:r>
          </a:p>
          <a:p>
            <a:pPr algn="ctr"/>
            <a:r>
              <a:rPr lang="fr-FR" sz="1100" dirty="0"/>
              <a:t> la  sécurité sociale </a:t>
            </a:r>
          </a:p>
        </p:txBody>
      </p:sp>
      <p:sp>
        <p:nvSpPr>
          <p:cNvPr id="1125" name="Rectangle 1124">
            <a:extLst>
              <a:ext uri="{FF2B5EF4-FFF2-40B4-BE49-F238E27FC236}">
                <a16:creationId xmlns:a16="http://schemas.microsoft.com/office/drawing/2014/main" id="{D3FB4D8A-B8A7-4A94-B269-268F2EAB8FBC}"/>
              </a:ext>
            </a:extLst>
          </p:cNvPr>
          <p:cNvSpPr/>
          <p:nvPr/>
        </p:nvSpPr>
        <p:spPr>
          <a:xfrm>
            <a:off x="3493003" y="408527"/>
            <a:ext cx="12716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/>
              <a:t>2000</a:t>
            </a:r>
            <a:r>
              <a:rPr lang="fr-FR" sz="1600" dirty="0"/>
              <a:t> </a:t>
            </a:r>
          </a:p>
        </p:txBody>
      </p:sp>
      <p:grpSp>
        <p:nvGrpSpPr>
          <p:cNvPr id="85" name="Groupe 84" title="Icône représentant un engrenage">
            <a:extLst>
              <a:ext uri="{FF2B5EF4-FFF2-40B4-BE49-F238E27FC236}">
                <a16:creationId xmlns:a16="http://schemas.microsoft.com/office/drawing/2014/main" id="{2224BCFE-5463-472A-BC13-B77689B35268}"/>
              </a:ext>
            </a:extLst>
          </p:cNvPr>
          <p:cNvGrpSpPr/>
          <p:nvPr/>
        </p:nvGrpSpPr>
        <p:grpSpPr>
          <a:xfrm>
            <a:off x="981186" y="3259897"/>
            <a:ext cx="186502" cy="131115"/>
            <a:chOff x="6450013" y="3575050"/>
            <a:chExt cx="568325" cy="566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6" name="Forme libre : Forme 20">
              <a:extLst>
                <a:ext uri="{FF2B5EF4-FFF2-40B4-BE49-F238E27FC236}">
                  <a16:creationId xmlns:a16="http://schemas.microsoft.com/office/drawing/2014/main" id="{FA65B300-7462-4816-BA92-D29123FA8C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3" y="3575050"/>
              <a:ext cx="568325" cy="566738"/>
            </a:xfrm>
            <a:custGeom>
              <a:avLst/>
              <a:gdLst/>
              <a:ahLst/>
              <a:cxnLst/>
              <a:rect l="0" t="0" r="r" b="b"/>
              <a:pathLst>
                <a:path w="568234" h="568234">
                  <a:moveTo>
                    <a:pt x="566389" y="311791"/>
                  </a:moveTo>
                  <a:lnTo>
                    <a:pt x="566389" y="260133"/>
                  </a:lnTo>
                  <a:lnTo>
                    <a:pt x="521374" y="260133"/>
                  </a:lnTo>
                  <a:cubicBezTo>
                    <a:pt x="519898" y="246112"/>
                    <a:pt x="516946" y="232829"/>
                    <a:pt x="513256" y="220283"/>
                  </a:cubicBezTo>
                  <a:lnTo>
                    <a:pt x="555320" y="202572"/>
                  </a:lnTo>
                  <a:lnTo>
                    <a:pt x="535395" y="154604"/>
                  </a:lnTo>
                  <a:lnTo>
                    <a:pt x="493331" y="171577"/>
                  </a:lnTo>
                  <a:cubicBezTo>
                    <a:pt x="486689" y="159770"/>
                    <a:pt x="479309" y="147962"/>
                    <a:pt x="470454" y="137631"/>
                  </a:cubicBezTo>
                  <a:lnTo>
                    <a:pt x="502187" y="105898"/>
                  </a:lnTo>
                  <a:lnTo>
                    <a:pt x="466026" y="69738"/>
                  </a:lnTo>
                  <a:lnTo>
                    <a:pt x="434294" y="101470"/>
                  </a:lnTo>
                  <a:cubicBezTo>
                    <a:pt x="423962" y="92615"/>
                    <a:pt x="412155" y="85235"/>
                    <a:pt x="400347" y="78593"/>
                  </a:cubicBezTo>
                  <a:lnTo>
                    <a:pt x="417321" y="36529"/>
                  </a:lnTo>
                  <a:lnTo>
                    <a:pt x="369353" y="16604"/>
                  </a:lnTo>
                  <a:lnTo>
                    <a:pt x="351641" y="58668"/>
                  </a:lnTo>
                  <a:cubicBezTo>
                    <a:pt x="338358" y="54979"/>
                    <a:pt x="325075" y="52027"/>
                    <a:pt x="311791" y="50551"/>
                  </a:cubicBezTo>
                  <a:lnTo>
                    <a:pt x="311791" y="5535"/>
                  </a:lnTo>
                  <a:lnTo>
                    <a:pt x="260133" y="5535"/>
                  </a:lnTo>
                  <a:lnTo>
                    <a:pt x="260133" y="50551"/>
                  </a:lnTo>
                  <a:cubicBezTo>
                    <a:pt x="246112" y="52027"/>
                    <a:pt x="232829" y="54979"/>
                    <a:pt x="220283" y="58668"/>
                  </a:cubicBezTo>
                  <a:lnTo>
                    <a:pt x="202572" y="16604"/>
                  </a:lnTo>
                  <a:lnTo>
                    <a:pt x="154604" y="36529"/>
                  </a:lnTo>
                  <a:lnTo>
                    <a:pt x="171577" y="78593"/>
                  </a:lnTo>
                  <a:cubicBezTo>
                    <a:pt x="159770" y="85235"/>
                    <a:pt x="147963" y="92615"/>
                    <a:pt x="137631" y="101470"/>
                  </a:cubicBezTo>
                  <a:lnTo>
                    <a:pt x="105898" y="69738"/>
                  </a:lnTo>
                  <a:lnTo>
                    <a:pt x="69738" y="105898"/>
                  </a:lnTo>
                  <a:lnTo>
                    <a:pt x="101470" y="137631"/>
                  </a:lnTo>
                  <a:cubicBezTo>
                    <a:pt x="92615" y="147962"/>
                    <a:pt x="85236" y="159770"/>
                    <a:pt x="78594" y="171577"/>
                  </a:cubicBezTo>
                  <a:lnTo>
                    <a:pt x="36529" y="154604"/>
                  </a:lnTo>
                  <a:lnTo>
                    <a:pt x="16604" y="202572"/>
                  </a:lnTo>
                  <a:lnTo>
                    <a:pt x="58668" y="220283"/>
                  </a:lnTo>
                  <a:cubicBezTo>
                    <a:pt x="54979" y="233566"/>
                    <a:pt x="52027" y="246850"/>
                    <a:pt x="50551" y="260133"/>
                  </a:cubicBezTo>
                  <a:lnTo>
                    <a:pt x="5535" y="260133"/>
                  </a:lnTo>
                  <a:lnTo>
                    <a:pt x="5535" y="311791"/>
                  </a:lnTo>
                  <a:lnTo>
                    <a:pt x="50551" y="311791"/>
                  </a:lnTo>
                  <a:cubicBezTo>
                    <a:pt x="52027" y="325812"/>
                    <a:pt x="54979" y="339096"/>
                    <a:pt x="58668" y="351641"/>
                  </a:cubicBezTo>
                  <a:lnTo>
                    <a:pt x="16604" y="369352"/>
                  </a:lnTo>
                  <a:lnTo>
                    <a:pt x="36529" y="417320"/>
                  </a:lnTo>
                  <a:lnTo>
                    <a:pt x="78594" y="400347"/>
                  </a:lnTo>
                  <a:cubicBezTo>
                    <a:pt x="85236" y="412154"/>
                    <a:pt x="92615" y="423962"/>
                    <a:pt x="101470" y="434293"/>
                  </a:cubicBezTo>
                  <a:lnTo>
                    <a:pt x="69738" y="466026"/>
                  </a:lnTo>
                  <a:lnTo>
                    <a:pt x="105898" y="502186"/>
                  </a:lnTo>
                  <a:lnTo>
                    <a:pt x="137631" y="470454"/>
                  </a:lnTo>
                  <a:cubicBezTo>
                    <a:pt x="147963" y="479309"/>
                    <a:pt x="159770" y="486689"/>
                    <a:pt x="171577" y="493331"/>
                  </a:cubicBezTo>
                  <a:lnTo>
                    <a:pt x="154604" y="535395"/>
                  </a:lnTo>
                  <a:lnTo>
                    <a:pt x="202572" y="555320"/>
                  </a:lnTo>
                  <a:lnTo>
                    <a:pt x="220283" y="513256"/>
                  </a:lnTo>
                  <a:cubicBezTo>
                    <a:pt x="233567" y="516946"/>
                    <a:pt x="246850" y="519898"/>
                    <a:pt x="260133" y="521373"/>
                  </a:cubicBezTo>
                  <a:lnTo>
                    <a:pt x="260133" y="566389"/>
                  </a:lnTo>
                  <a:lnTo>
                    <a:pt x="311791" y="566389"/>
                  </a:lnTo>
                  <a:lnTo>
                    <a:pt x="311791" y="521373"/>
                  </a:lnTo>
                  <a:cubicBezTo>
                    <a:pt x="325812" y="519898"/>
                    <a:pt x="339096" y="516946"/>
                    <a:pt x="351641" y="513256"/>
                  </a:cubicBezTo>
                  <a:lnTo>
                    <a:pt x="369353" y="555320"/>
                  </a:lnTo>
                  <a:lnTo>
                    <a:pt x="417321" y="535395"/>
                  </a:lnTo>
                  <a:lnTo>
                    <a:pt x="400347" y="493331"/>
                  </a:lnTo>
                  <a:cubicBezTo>
                    <a:pt x="412155" y="486689"/>
                    <a:pt x="423962" y="479309"/>
                    <a:pt x="434294" y="470454"/>
                  </a:cubicBezTo>
                  <a:lnTo>
                    <a:pt x="466026" y="502186"/>
                  </a:lnTo>
                  <a:lnTo>
                    <a:pt x="502187" y="466026"/>
                  </a:lnTo>
                  <a:lnTo>
                    <a:pt x="470454" y="434293"/>
                  </a:lnTo>
                  <a:cubicBezTo>
                    <a:pt x="479309" y="423962"/>
                    <a:pt x="486689" y="412154"/>
                    <a:pt x="493331" y="400347"/>
                  </a:cubicBezTo>
                  <a:lnTo>
                    <a:pt x="535395" y="417320"/>
                  </a:lnTo>
                  <a:lnTo>
                    <a:pt x="555320" y="369352"/>
                  </a:lnTo>
                  <a:lnTo>
                    <a:pt x="513256" y="351641"/>
                  </a:lnTo>
                  <a:cubicBezTo>
                    <a:pt x="516946" y="338358"/>
                    <a:pt x="519898" y="325074"/>
                    <a:pt x="521374" y="311791"/>
                  </a:cubicBezTo>
                  <a:lnTo>
                    <a:pt x="566389" y="311791"/>
                  </a:lnTo>
                  <a:close/>
                  <a:moveTo>
                    <a:pt x="286700" y="480047"/>
                  </a:moveTo>
                  <a:cubicBezTo>
                    <a:pt x="179695" y="480047"/>
                    <a:pt x="92615" y="392967"/>
                    <a:pt x="92615" y="285962"/>
                  </a:cubicBezTo>
                  <a:cubicBezTo>
                    <a:pt x="92615" y="178957"/>
                    <a:pt x="179695" y="91877"/>
                    <a:pt x="286700" y="91877"/>
                  </a:cubicBezTo>
                  <a:cubicBezTo>
                    <a:pt x="393706" y="91877"/>
                    <a:pt x="480785" y="178957"/>
                    <a:pt x="480785" y="285962"/>
                  </a:cubicBezTo>
                  <a:cubicBezTo>
                    <a:pt x="480785" y="392967"/>
                    <a:pt x="393706" y="480047"/>
                    <a:pt x="286700" y="4800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rtlCol="0" anchor="ctr"/>
            <a:lstStyle/>
            <a:p>
              <a:pPr rtl="0"/>
              <a:endParaRPr lang="fr-FR" dirty="0"/>
            </a:p>
          </p:txBody>
        </p:sp>
        <p:sp>
          <p:nvSpPr>
            <p:cNvPr id="87" name="Forme libre : Forme 21">
              <a:extLst>
                <a:ext uri="{FF2B5EF4-FFF2-40B4-BE49-F238E27FC236}">
                  <a16:creationId xmlns:a16="http://schemas.microsoft.com/office/drawing/2014/main" id="{B157D9BC-94EB-4F82-8110-93D93EF26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82569" y="3702376"/>
              <a:ext cx="303213" cy="303212"/>
            </a:xfrm>
            <a:custGeom>
              <a:avLst/>
              <a:gdLst>
                <a:gd name="T0" fmla="*/ 153128 w 302566"/>
                <a:gd name="T1" fmla="*/ 5535 h 302566"/>
                <a:gd name="T2" fmla="*/ 5535 w 302566"/>
                <a:gd name="T3" fmla="*/ 153128 h 302566"/>
                <a:gd name="T4" fmla="*/ 153128 w 302566"/>
                <a:gd name="T5" fmla="*/ 300721 h 302566"/>
                <a:gd name="T6" fmla="*/ 300721 w 302566"/>
                <a:gd name="T7" fmla="*/ 153128 h 302566"/>
                <a:gd name="T8" fmla="*/ 153128 w 302566"/>
                <a:gd name="T9" fmla="*/ 5535 h 302566"/>
                <a:gd name="T10" fmla="*/ 153128 w 302566"/>
                <a:gd name="T11" fmla="*/ 255705 h 302566"/>
                <a:gd name="T12" fmla="*/ 50551 w 302566"/>
                <a:gd name="T13" fmla="*/ 153128 h 302566"/>
                <a:gd name="T14" fmla="*/ 153128 w 302566"/>
                <a:gd name="T15" fmla="*/ 50551 h 302566"/>
                <a:gd name="T16" fmla="*/ 255705 w 302566"/>
                <a:gd name="T17" fmla="*/ 153128 h 302566"/>
                <a:gd name="T18" fmla="*/ 153128 w 302566"/>
                <a:gd name="T19" fmla="*/ 255705 h 30256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2566" h="302566">
                  <a:moveTo>
                    <a:pt x="153128" y="5535"/>
                  </a:moveTo>
                  <a:cubicBezTo>
                    <a:pt x="71952" y="5535"/>
                    <a:pt x="5535" y="71952"/>
                    <a:pt x="5535" y="153128"/>
                  </a:cubicBezTo>
                  <a:cubicBezTo>
                    <a:pt x="5535" y="234304"/>
                    <a:pt x="71952" y="300721"/>
                    <a:pt x="153128" y="300721"/>
                  </a:cubicBezTo>
                  <a:cubicBezTo>
                    <a:pt x="234304" y="300721"/>
                    <a:pt x="300721" y="234304"/>
                    <a:pt x="300721" y="153128"/>
                  </a:cubicBezTo>
                  <a:cubicBezTo>
                    <a:pt x="300721" y="71952"/>
                    <a:pt x="234304" y="5535"/>
                    <a:pt x="153128" y="5535"/>
                  </a:cubicBezTo>
                  <a:close/>
                  <a:moveTo>
                    <a:pt x="153128" y="255705"/>
                  </a:moveTo>
                  <a:cubicBezTo>
                    <a:pt x="96305" y="255705"/>
                    <a:pt x="50551" y="209952"/>
                    <a:pt x="50551" y="153128"/>
                  </a:cubicBezTo>
                  <a:cubicBezTo>
                    <a:pt x="50551" y="96305"/>
                    <a:pt x="96305" y="50551"/>
                    <a:pt x="153128" y="50551"/>
                  </a:cubicBezTo>
                  <a:cubicBezTo>
                    <a:pt x="209952" y="50551"/>
                    <a:pt x="255705" y="96305"/>
                    <a:pt x="255705" y="153128"/>
                  </a:cubicBezTo>
                  <a:cubicBezTo>
                    <a:pt x="255705" y="209214"/>
                    <a:pt x="209213" y="255705"/>
                    <a:pt x="153128" y="2557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14:hiddenLine>
              </a:ext>
            </a:extLst>
          </p:spPr>
          <p:txBody>
            <a:bodyPr rtlCol="0" anchor="ctr"/>
            <a:lstStyle/>
            <a:p>
              <a:pPr rtl="0"/>
              <a:endParaRPr lang="fr-FR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ustom 1">
      <a:dk1>
        <a:srgbClr val="EBEDF3"/>
      </a:dk1>
      <a:lt1>
        <a:srgbClr val="FFFFFF"/>
      </a:lt1>
      <a:dk2>
        <a:srgbClr val="444444"/>
      </a:dk2>
      <a:lt2>
        <a:srgbClr val="E7E6E6"/>
      </a:lt2>
      <a:accent1>
        <a:srgbClr val="00B0EC"/>
      </a:accent1>
      <a:accent2>
        <a:srgbClr val="0083B1"/>
      </a:accent2>
      <a:accent3>
        <a:srgbClr val="FF8151"/>
      </a:accent3>
      <a:accent4>
        <a:srgbClr val="FFB148"/>
      </a:accent4>
      <a:accent5>
        <a:srgbClr val="98C419"/>
      </a:accent5>
      <a:accent6>
        <a:srgbClr val="FF393E"/>
      </a:accent6>
      <a:hlink>
        <a:srgbClr val="00AFEC"/>
      </a:hlink>
      <a:folHlink>
        <a:srgbClr val="98C41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4317508" id="{8AD9FADA-BAC5-46A8-A64B-7046C8901B80}" vid="{0A7B9491-43D3-4BBC-93DF-95DD3357FAB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Planche de jeu Organigramme de processus</Template>
  <TotalTime>0</TotalTime>
  <Words>281</Words>
  <Application>Microsoft Office PowerPoint</Application>
  <PresentationFormat>Grand écran</PresentationFormat>
  <Paragraphs>43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2020-04-08T14:27:18Z</dcterms:created>
  <dcterms:modified xsi:type="dcterms:W3CDTF">2020-04-09T15:06:11Z</dcterms:modified>
  <cp:category/>
</cp:coreProperties>
</file>